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1" r:id="rId16"/>
    <p:sldId id="274" r:id="rId17"/>
    <p:sldId id="275" r:id="rId18"/>
    <p:sldId id="268" r:id="rId19"/>
    <p:sldId id="269" r:id="rId20"/>
    <p:sldId id="276" r:id="rId21"/>
    <p:sldId id="272" r:id="rId22"/>
    <p:sldId id="277" r:id="rId23"/>
    <p:sldId id="278" r:id="rId24"/>
    <p:sldId id="285" r:id="rId25"/>
    <p:sldId id="289" r:id="rId26"/>
    <p:sldId id="288" r:id="rId27"/>
    <p:sldId id="279" r:id="rId28"/>
    <p:sldId id="284" r:id="rId29"/>
    <p:sldId id="280" r:id="rId30"/>
    <p:sldId id="281" r:id="rId31"/>
    <p:sldId id="283" r:id="rId32"/>
    <p:sldId id="282" r:id="rId33"/>
    <p:sldId id="290" r:id="rId34"/>
    <p:sldId id="291" r:id="rId35"/>
    <p:sldId id="286" r:id="rId36"/>
    <p:sldId id="273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746" y="-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01DFDF-4979-4548-9149-F908FCCE7302}" type="doc">
      <dgm:prSet loTypeId="urn:microsoft.com/office/officeart/2005/8/layout/default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A8D69D9E-D676-45EE-8D9C-B28AD796A852}">
      <dgm:prSet phldrT="[Text]"/>
      <dgm:spPr>
        <a:xfrm>
          <a:off x="460905" y="1047"/>
          <a:ext cx="3479899" cy="2087939"/>
        </a:xfrm>
        <a:prstGeom prst="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id-ID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Pandemi dimulai di kota Wuhan, Cina dan telah membawa banyak tantangan baru bagi kesehatan masyarakat di berbagai negara</a:t>
          </a:r>
          <a:endParaRPr lang="id-ID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gm:t>
    </dgm:pt>
    <dgm:pt modelId="{E9A7C9F6-614E-4165-ABC3-CFEBDB45A845}" type="parTrans" cxnId="{7EE00E94-C6A9-4FFC-97DF-5F0EC5DD674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8CE54501-1A8A-4378-9857-57A67C56F72E}" type="sibTrans" cxnId="{7EE00E94-C6A9-4FFC-97DF-5F0EC5DD674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49BDA559-8EA2-4C53-B74B-3EE051DD3CFD}">
      <dgm:prSet phldrT="[Text]"/>
      <dgm:spPr>
        <a:xfrm>
          <a:off x="4288794" y="1047"/>
          <a:ext cx="3479899" cy="2087939"/>
        </a:xfrm>
        <a:prstGeom prst="rect">
          <a:avLst/>
        </a:prstGeom>
        <a:solidFill>
          <a:srgbClr val="5B9BD5">
            <a:hueOff val="-3379271"/>
            <a:satOff val="-8710"/>
            <a:lumOff val="-5883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id-ID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26 Maret, WHO mengeluarkan enam strategi yang diprioritaskan untuk dilakukan pemerintah  untuk mengatasi pandemi</a:t>
          </a:r>
          <a:endParaRPr lang="id-ID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gm:t>
    </dgm:pt>
    <dgm:pt modelId="{59B4C55A-C986-40CD-AC26-01BCA009BE1C}" type="parTrans" cxnId="{9FC8ED1D-BB49-4650-AF8A-81126F9C46F5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2AF367B0-61E9-499F-9C31-BDB38C8C658A}" type="sibTrans" cxnId="{9FC8ED1D-BB49-4650-AF8A-81126F9C46F5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D5B6CC38-D00F-4E42-A79A-413515F62466}">
      <dgm:prSet phldrT="[Text]"/>
      <dgm:spPr>
        <a:xfrm>
          <a:off x="2374850" y="2436976"/>
          <a:ext cx="3479899" cy="2087939"/>
        </a:xfrm>
        <a:prstGeom prst="rect">
          <a:avLst/>
        </a:prstGeom>
        <a:solidFill>
          <a:srgbClr val="5B9BD5">
            <a:hueOff val="-6758543"/>
            <a:satOff val="-17419"/>
            <a:lumOff val="-11765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05 JUNI , </a:t>
          </a:r>
        </a:p>
        <a:p>
          <a:r>
            <a:rPr lang="en-US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29251 </a:t>
          </a:r>
          <a:r>
            <a:rPr lang="en-US" dirty="0" err="1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konfirmasi</a:t>
          </a:r>
          <a:r>
            <a:rPr lang="en-US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, </a:t>
          </a:r>
        </a:p>
        <a:p>
          <a:r>
            <a:rPr lang="en-US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 </a:t>
          </a:r>
          <a:endParaRPr lang="id-ID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gm:t>
    </dgm:pt>
    <dgm:pt modelId="{8B1D89EE-C80A-46C9-A6F0-747D74E4D831}" type="parTrans" cxnId="{4BF0F1EE-E820-4FA2-83F5-7B37F0842E3A}">
      <dgm:prSet/>
      <dgm:spPr/>
      <dgm:t>
        <a:bodyPr/>
        <a:lstStyle/>
        <a:p>
          <a:endParaRPr lang="en-US"/>
        </a:p>
      </dgm:t>
    </dgm:pt>
    <dgm:pt modelId="{69AC064A-8A80-42EB-9D33-7E81FEA6D681}" type="sibTrans" cxnId="{4BF0F1EE-E820-4FA2-83F5-7B37F0842E3A}">
      <dgm:prSet/>
      <dgm:spPr/>
      <dgm:t>
        <a:bodyPr/>
        <a:lstStyle/>
        <a:p>
          <a:endParaRPr lang="en-US"/>
        </a:p>
      </dgm:t>
    </dgm:pt>
    <dgm:pt modelId="{9872D2F5-7894-41D4-9824-203E0106B4FA}" type="pres">
      <dgm:prSet presAssocID="{3A01DFDF-4979-4548-9149-F908FCCE730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3CEFCA-2B11-4042-8ED4-55925A88F4B9}" type="pres">
      <dgm:prSet presAssocID="{A8D69D9E-D676-45EE-8D9C-B28AD796A85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AD6D083-1EF5-4EA1-8D0C-FEBAFFDBB1A4}" type="pres">
      <dgm:prSet presAssocID="{8CE54501-1A8A-4378-9857-57A67C56F72E}" presName="sibTrans" presStyleCnt="0"/>
      <dgm:spPr/>
    </dgm:pt>
    <dgm:pt modelId="{2AFB82CC-3C32-4251-BA3F-C4489EE1DE79}" type="pres">
      <dgm:prSet presAssocID="{49BDA559-8EA2-4C53-B74B-3EE051DD3CF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22C1B7C-2B75-4DDE-B682-80BFC9161C53}" type="pres">
      <dgm:prSet presAssocID="{2AF367B0-61E9-499F-9C31-BDB38C8C658A}" presName="sibTrans" presStyleCnt="0"/>
      <dgm:spPr/>
    </dgm:pt>
    <dgm:pt modelId="{96A50C3A-EE68-4595-B38E-542E71F26A33}" type="pres">
      <dgm:prSet presAssocID="{D5B6CC38-D00F-4E42-A79A-413515F6246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C8ED1D-BB49-4650-AF8A-81126F9C46F5}" srcId="{3A01DFDF-4979-4548-9149-F908FCCE7302}" destId="{49BDA559-8EA2-4C53-B74B-3EE051DD3CFD}" srcOrd="1" destOrd="0" parTransId="{59B4C55A-C986-40CD-AC26-01BCA009BE1C}" sibTransId="{2AF367B0-61E9-499F-9C31-BDB38C8C658A}"/>
    <dgm:cxn modelId="{4BF0F1EE-E820-4FA2-83F5-7B37F0842E3A}" srcId="{3A01DFDF-4979-4548-9149-F908FCCE7302}" destId="{D5B6CC38-D00F-4E42-A79A-413515F62466}" srcOrd="2" destOrd="0" parTransId="{8B1D89EE-C80A-46C9-A6F0-747D74E4D831}" sibTransId="{69AC064A-8A80-42EB-9D33-7E81FEA6D681}"/>
    <dgm:cxn modelId="{1DE962F5-941D-4AAC-BC29-874D42925B19}" type="presOf" srcId="{49BDA559-8EA2-4C53-B74B-3EE051DD3CFD}" destId="{2AFB82CC-3C32-4251-BA3F-C4489EE1DE79}" srcOrd="0" destOrd="0" presId="urn:microsoft.com/office/officeart/2005/8/layout/default#1"/>
    <dgm:cxn modelId="{9CD49553-89E7-4731-92E0-76EA17F367E1}" type="presOf" srcId="{D5B6CC38-D00F-4E42-A79A-413515F62466}" destId="{96A50C3A-EE68-4595-B38E-542E71F26A33}" srcOrd="0" destOrd="0" presId="urn:microsoft.com/office/officeart/2005/8/layout/default#1"/>
    <dgm:cxn modelId="{7EE00E94-C6A9-4FFC-97DF-5F0EC5DD674D}" srcId="{3A01DFDF-4979-4548-9149-F908FCCE7302}" destId="{A8D69D9E-D676-45EE-8D9C-B28AD796A852}" srcOrd="0" destOrd="0" parTransId="{E9A7C9F6-614E-4165-ABC3-CFEBDB45A845}" sibTransId="{8CE54501-1A8A-4378-9857-57A67C56F72E}"/>
    <dgm:cxn modelId="{C4A75114-11DD-4CC1-8707-6997D340FE8D}" type="presOf" srcId="{3A01DFDF-4979-4548-9149-F908FCCE7302}" destId="{9872D2F5-7894-41D4-9824-203E0106B4FA}" srcOrd="0" destOrd="0" presId="urn:microsoft.com/office/officeart/2005/8/layout/default#1"/>
    <dgm:cxn modelId="{A5453B17-2C06-400F-AE10-9FA9F476D53D}" type="presOf" srcId="{A8D69D9E-D676-45EE-8D9C-B28AD796A852}" destId="{FB3CEFCA-2B11-4042-8ED4-55925A88F4B9}" srcOrd="0" destOrd="0" presId="urn:microsoft.com/office/officeart/2005/8/layout/default#1"/>
    <dgm:cxn modelId="{A7E97225-CE46-4529-8F4D-2FEADF9091CC}" type="presParOf" srcId="{9872D2F5-7894-41D4-9824-203E0106B4FA}" destId="{FB3CEFCA-2B11-4042-8ED4-55925A88F4B9}" srcOrd="0" destOrd="0" presId="urn:microsoft.com/office/officeart/2005/8/layout/default#1"/>
    <dgm:cxn modelId="{18B00F3E-7FD9-48DC-8A10-923DD71330B4}" type="presParOf" srcId="{9872D2F5-7894-41D4-9824-203E0106B4FA}" destId="{6AD6D083-1EF5-4EA1-8D0C-FEBAFFDBB1A4}" srcOrd="1" destOrd="0" presId="urn:microsoft.com/office/officeart/2005/8/layout/default#1"/>
    <dgm:cxn modelId="{DA88C0E7-656F-45D2-A1E2-403F026C058C}" type="presParOf" srcId="{9872D2F5-7894-41D4-9824-203E0106B4FA}" destId="{2AFB82CC-3C32-4251-BA3F-C4489EE1DE79}" srcOrd="2" destOrd="0" presId="urn:microsoft.com/office/officeart/2005/8/layout/default#1"/>
    <dgm:cxn modelId="{34F30A22-8D3A-492E-88D7-5F3FEB582C5E}" type="presParOf" srcId="{9872D2F5-7894-41D4-9824-203E0106B4FA}" destId="{B22C1B7C-2B75-4DDE-B682-80BFC9161C53}" srcOrd="3" destOrd="0" presId="urn:microsoft.com/office/officeart/2005/8/layout/default#1"/>
    <dgm:cxn modelId="{F01F4A2C-355B-41A2-8BA2-238DED0D9147}" type="presParOf" srcId="{9872D2F5-7894-41D4-9824-203E0106B4FA}" destId="{96A50C3A-EE68-4595-B38E-542E71F26A33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3CEFCA-2B11-4042-8ED4-55925A88F4B9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200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Pandemi dimulai di kota Wuhan, Cina dan telah membawa banyak tantangan baru bagi kesehatan masyarakat di berbagai negara</a:t>
          </a:r>
          <a:endParaRPr lang="id-ID" sz="2200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sp:txBody>
      <dsp:txXfrm>
        <a:off x="460905" y="1047"/>
        <a:ext cx="3479899" cy="2087939"/>
      </dsp:txXfrm>
    </dsp:sp>
    <dsp:sp modelId="{2AFB82CC-3C32-4251-BA3F-C4489EE1DE79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solidFill>
          <a:srgbClr val="5B9BD5">
            <a:hueOff val="-3379271"/>
            <a:satOff val="-8710"/>
            <a:lumOff val="-5883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200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26 Maret, WHO mengeluarkan enam strategi yang diprioritaskan untuk dilakukan pemerintah  untuk mengatasi pandemi</a:t>
          </a:r>
          <a:endParaRPr lang="id-ID" sz="2200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sp:txBody>
      <dsp:txXfrm>
        <a:off x="4288794" y="1047"/>
        <a:ext cx="3479899" cy="2087939"/>
      </dsp:txXfrm>
    </dsp:sp>
    <dsp:sp modelId="{96A50C3A-EE68-4595-B38E-542E71F26A33}">
      <dsp:nvSpPr>
        <dsp:cNvPr id="0" name=""/>
        <dsp:cNvSpPr/>
      </dsp:nvSpPr>
      <dsp:spPr>
        <a:xfrm>
          <a:off x="2374850" y="2436976"/>
          <a:ext cx="3479899" cy="2087939"/>
        </a:xfrm>
        <a:prstGeom prst="rect">
          <a:avLst/>
        </a:prstGeom>
        <a:solidFill>
          <a:srgbClr val="5B9BD5">
            <a:hueOff val="-6758543"/>
            <a:satOff val="-17419"/>
            <a:lumOff val="-11765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05 JUNI ,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29251 </a:t>
          </a:r>
          <a:r>
            <a:rPr lang="en-US" sz="2200" kern="1200" dirty="0" err="1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konfirmasi</a:t>
          </a:r>
          <a:r>
            <a:rPr lang="en-US" sz="2200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,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 </a:t>
          </a:r>
          <a:endParaRPr lang="id-ID" sz="2200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</dsp:txBody>
      <dsp:txXfrm>
        <a:off x="2374850" y="2436976"/>
        <a:ext cx="3479899" cy="2087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73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97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260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116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710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955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839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30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84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C2C49-C74E-472E-A66D-22251C7F4112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3A44A-273C-42B3-9F30-A2D369376A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895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88024" y="0"/>
            <a:ext cx="4355976" cy="227687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GB" dirty="0" err="1" smtClean="0">
                <a:latin typeface="Agency FB" pitchFamily="34" charset="0"/>
              </a:rPr>
              <a:t>Strategi</a:t>
            </a:r>
            <a:r>
              <a:rPr lang="en-GB" dirty="0" smtClean="0">
                <a:latin typeface="Agency FB" pitchFamily="34" charset="0"/>
              </a:rPr>
              <a:t> </a:t>
            </a:r>
            <a:r>
              <a:rPr lang="en-GB" dirty="0" err="1" smtClean="0">
                <a:latin typeface="Agency FB" pitchFamily="34" charset="0"/>
              </a:rPr>
              <a:t>Menghadapi</a:t>
            </a:r>
            <a:r>
              <a:rPr lang="en-GB" dirty="0" smtClean="0">
                <a:latin typeface="Agency FB" pitchFamily="34" charset="0"/>
              </a:rPr>
              <a:t> New normal di Tingkat </a:t>
            </a:r>
            <a:r>
              <a:rPr lang="en-GB" dirty="0" err="1" smtClean="0">
                <a:latin typeface="Agency FB" pitchFamily="34" charset="0"/>
              </a:rPr>
              <a:t>Institusi</a:t>
            </a:r>
            <a:r>
              <a:rPr lang="en-GB" dirty="0" smtClean="0">
                <a:latin typeface="Agency FB" pitchFamily="34" charset="0"/>
              </a:rPr>
              <a:t> </a:t>
            </a:r>
            <a:r>
              <a:rPr lang="en-GB" dirty="0" err="1" smtClean="0">
                <a:latin typeface="Agency FB" pitchFamily="34" charset="0"/>
              </a:rPr>
              <a:t>Pendidikan</a:t>
            </a:r>
            <a:endParaRPr lang="en-GB" dirty="0">
              <a:latin typeface="Agency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76056" y="3789040"/>
            <a:ext cx="4067944" cy="2664296"/>
          </a:xfrm>
        </p:spPr>
        <p:txBody>
          <a:bodyPr/>
          <a:lstStyle/>
          <a:p>
            <a:r>
              <a:rPr lang="en-GB" b="1" dirty="0" err="1" smtClean="0">
                <a:solidFill>
                  <a:srgbClr val="FF0000"/>
                </a:solidFill>
                <a:latin typeface="Bahnschrift SemiBold" pitchFamily="34" charset="0"/>
              </a:rPr>
              <a:t>Nurhikmah</a:t>
            </a:r>
            <a:r>
              <a:rPr lang="en-GB" b="1" dirty="0" smtClean="0">
                <a:solidFill>
                  <a:srgbClr val="FF0000"/>
                </a:solidFill>
                <a:latin typeface="Bahnschrift SemiBold" pitchFamily="34" charset="0"/>
              </a:rPr>
              <a:t>, SKM, S.ST, </a:t>
            </a:r>
            <a:r>
              <a:rPr lang="en-GB" b="1" dirty="0" err="1" smtClean="0">
                <a:solidFill>
                  <a:srgbClr val="FF0000"/>
                </a:solidFill>
                <a:latin typeface="Bahnschrift SemiBold" pitchFamily="34" charset="0"/>
              </a:rPr>
              <a:t>M.Kes</a:t>
            </a:r>
            <a:endParaRPr lang="en-GB" b="1" dirty="0">
              <a:solidFill>
                <a:srgbClr val="FF0000"/>
              </a:solidFill>
              <a:latin typeface="Bahnschrift SemiBol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5" y="-1"/>
            <a:ext cx="4942625" cy="6884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23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10" y="1124750"/>
            <a:ext cx="7056784" cy="4175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682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66207" y="479556"/>
            <a:ext cx="7563345" cy="165648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Corona Virus Disease 2019 (Covid-19)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cs typeface="Arial" pitchFamily="34" charset="0"/>
              </a:rPr>
              <a:t>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_Pic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188646"/>
            <a:ext cx="262890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1157575"/>
              </p:ext>
            </p:extLst>
          </p:nvPr>
        </p:nvGraphicFramePr>
        <p:xfrm>
          <a:off x="457200" y="160020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903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204916"/>
            <a:ext cx="8305800" cy="444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570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548680"/>
            <a:ext cx="756084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85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293947"/>
            <a:ext cx="8901113" cy="646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030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980728"/>
            <a:ext cx="3252239" cy="493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19" y="980728"/>
            <a:ext cx="572961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11760" y="206084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latin typeface="Bahnschrift SemiBold" pitchFamily="34" charset="0"/>
              </a:rPr>
              <a:t>Sudah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dimana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tahapan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kita</a:t>
            </a:r>
            <a:r>
              <a:rPr lang="en-GB" dirty="0" smtClean="0">
                <a:latin typeface="Bahnschrift SemiBold" pitchFamily="34" charset="0"/>
              </a:rPr>
              <a:t>?</a:t>
            </a:r>
            <a:endParaRPr lang="en-GB" dirty="0">
              <a:latin typeface="Bahnschrift SemiBol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9832" y="3573016"/>
            <a:ext cx="4572000" cy="609206"/>
          </a:xfrm>
          <a:prstGeom prst="rect">
            <a:avLst/>
          </a:prstGeom>
        </p:spPr>
        <p:txBody>
          <a:bodyPr>
            <a:spAutoFit/>
          </a:bodyPr>
          <a:lstStyle/>
          <a:p>
            <a:pPr marL="91440" marR="1307465" eaLnBrk="0">
              <a:spcBef>
                <a:spcPts val="7105"/>
              </a:spcBef>
              <a:spcAft>
                <a:spcPts val="0"/>
              </a:spcAft>
            </a:pPr>
            <a:r>
              <a:rPr lang="en-US" dirty="0" err="1" smtClean="0">
                <a:solidFill>
                  <a:srgbClr val="0C0B0C"/>
                </a:solidFill>
                <a:effectLst/>
                <a:latin typeface="Bahnschrift SemiBold" pitchFamily="34" charset="0"/>
                <a:ea typeface="Times New Roman"/>
                <a:cs typeface="Corbel"/>
              </a:rPr>
              <a:t>Pe</a:t>
            </a:r>
            <a:r>
              <a:rPr lang="en-US" sz="1600" dirty="0" err="1" smtClean="0">
                <a:solidFill>
                  <a:srgbClr val="0C0B0C"/>
                </a:solidFill>
                <a:effectLst/>
                <a:latin typeface="Bahnschrift SemiBold" pitchFamily="34" charset="0"/>
                <a:ea typeface="Times New Roman"/>
                <a:cs typeface="Corbel"/>
              </a:rPr>
              <a:t>rmasalahan</a:t>
            </a:r>
            <a:r>
              <a:rPr lang="en-US" sz="1600" dirty="0" smtClean="0">
                <a:solidFill>
                  <a:srgbClr val="0C0B0C"/>
                </a:solidFill>
                <a:effectLst/>
                <a:latin typeface="Bahnschrift SemiBold" pitchFamily="34" charset="0"/>
                <a:ea typeface="Times New Roman"/>
                <a:cs typeface="Corbel"/>
              </a:rPr>
              <a:t> &amp; </a:t>
            </a:r>
            <a:r>
              <a:rPr lang="en-US" sz="1600" dirty="0" err="1" smtClean="0">
                <a:solidFill>
                  <a:srgbClr val="0C0B0C"/>
                </a:solidFill>
                <a:effectLst/>
                <a:latin typeface="Bahnschrift SemiBold" pitchFamily="34" charset="0"/>
                <a:ea typeface="Times New Roman"/>
                <a:cs typeface="Corbel"/>
              </a:rPr>
              <a:t>Tantangan</a:t>
            </a:r>
            <a:endParaRPr lang="en-GB" sz="1600" dirty="0" smtClean="0">
              <a:effectLst/>
              <a:latin typeface="Bahnschrift SemiBold" pitchFamily="34" charset="0"/>
              <a:ea typeface="Times New Roman"/>
            </a:endParaRPr>
          </a:p>
          <a:p>
            <a:pPr marL="91440" marR="1307465" eaLnBrk="0">
              <a:lnSpc>
                <a:spcPct val="87000"/>
              </a:lnSpc>
              <a:spcBef>
                <a:spcPts val="180"/>
              </a:spcBef>
              <a:spcAft>
                <a:spcPts val="0"/>
              </a:spcAft>
            </a:pPr>
            <a:r>
              <a:rPr lang="en-US" sz="1600" dirty="0" smtClean="0">
                <a:solidFill>
                  <a:srgbClr val="0C0B0C"/>
                </a:solidFill>
                <a:effectLst/>
                <a:latin typeface="Bahnschrift SemiBold" pitchFamily="34" charset="0"/>
                <a:ea typeface="Times New Roman"/>
                <a:cs typeface="Corbel"/>
              </a:rPr>
              <a:t>New Normal</a:t>
            </a:r>
            <a:endParaRPr lang="en-GB" sz="1600" dirty="0">
              <a:effectLst/>
              <a:latin typeface="Bahnschrift SemiBold" pitchFamily="34" charset="0"/>
              <a:ea typeface="Times New Roman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254" y="4581128"/>
            <a:ext cx="4587133" cy="114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24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_Pic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35800"/>
            <a:ext cx="11772800" cy="662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29584"/>
            <a:ext cx="16084798" cy="261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50" y="3429000"/>
            <a:ext cx="12179300" cy="105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95940" y="4205294"/>
            <a:ext cx="12179300" cy="155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32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404667"/>
            <a:ext cx="10297144" cy="114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3" y="1964762"/>
            <a:ext cx="8424935" cy="468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420894"/>
            <a:ext cx="8784976" cy="82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5085190"/>
            <a:ext cx="12179300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664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1628805"/>
            <a:ext cx="5868143" cy="331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5"/>
            <a:ext cx="3024336" cy="352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7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83568" y="260648"/>
            <a:ext cx="7769800" cy="1187480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PRINSIP KESEHATAN MASYARAKAT DLM NEW NORMAL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67544" y="1700808"/>
            <a:ext cx="8201848" cy="319670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PERSIAPAN NEW NORMAL YG HARUS DIPERHATIKAN ADALAH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A. REGULASI YANG JELAS/PELAKSANAAN DI LAPANGAN YG       KONSISTEN DAN KOORDINASI YG KUAT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B. PERSIAPAN SARANA/PRASARANA &amp; SDM KESEHATAN (TRACING, TESTING DAN TERAPHY)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C. PERSIAPAN DARI MASYARAKAT (PERILAKU)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D. PERSIAPAN DARI BIDANG LAIN SELAIN SARANA KESEHATAN  PASAR, SEKOLAH, KAMPUS , KANTOR, TEMPAT REKREASI, PARIWISATA, RESTORAN, HOTEL, DLL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eriod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546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3609" y="6"/>
            <a:ext cx="7560840" cy="6793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2257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3501" y="476673"/>
            <a:ext cx="6570867" cy="6197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7180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6550" y="548680"/>
            <a:ext cx="6685200" cy="6074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9465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713" y="260654"/>
            <a:ext cx="6427161" cy="621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86603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3" r="13590" b="8194"/>
          <a:stretch/>
        </p:blipFill>
        <p:spPr bwMode="auto">
          <a:xfrm>
            <a:off x="1115616" y="1340768"/>
            <a:ext cx="633670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593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3" y="332656"/>
            <a:ext cx="8590552" cy="6369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182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AE7D3C62-A8E3-4D56-9321-B79DD84218E3}"/>
              </a:ext>
            </a:extLst>
          </p:cNvPr>
          <p:cNvGrpSpPr/>
          <p:nvPr/>
        </p:nvGrpSpPr>
        <p:grpSpPr>
          <a:xfrm>
            <a:off x="-252381" y="2392818"/>
            <a:ext cx="3158808" cy="3397968"/>
            <a:chOff x="2606012" y="1916832"/>
            <a:chExt cx="4054220" cy="3248281"/>
          </a:xfrm>
        </p:grpSpPr>
        <p:sp>
          <p:nvSpPr>
            <p:cNvPr id="4" name="Rounded Rectangle 71">
              <a:extLst>
                <a:ext uri="{FF2B5EF4-FFF2-40B4-BE49-F238E27FC236}">
                  <a16:creationId xmlns="" xmlns:a16="http://schemas.microsoft.com/office/drawing/2014/main" id="{0F07F4A5-6506-402F-98A5-2852A5B5F001}"/>
                </a:ext>
              </a:extLst>
            </p:cNvPr>
            <p:cNvSpPr/>
            <p:nvPr/>
          </p:nvSpPr>
          <p:spPr>
            <a:xfrm flipH="1">
              <a:off x="4427984" y="3164836"/>
              <a:ext cx="288032" cy="1821840"/>
            </a:xfrm>
            <a:prstGeom prst="roundRect">
              <a:avLst>
                <a:gd name="adj" fmla="val 19438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" name="Rounded Rectangle 41">
              <a:extLst>
                <a:ext uri="{FF2B5EF4-FFF2-40B4-BE49-F238E27FC236}">
                  <a16:creationId xmlns="" xmlns:a16="http://schemas.microsoft.com/office/drawing/2014/main" id="{849684F0-3F63-4AE1-918B-E6540139E45D}"/>
                </a:ext>
              </a:extLst>
            </p:cNvPr>
            <p:cNvSpPr/>
            <p:nvPr/>
          </p:nvSpPr>
          <p:spPr>
            <a:xfrm rot="19800000" flipH="1">
              <a:off x="5071938" y="3231606"/>
              <a:ext cx="288032" cy="1821840"/>
            </a:xfrm>
            <a:prstGeom prst="roundRect">
              <a:avLst>
                <a:gd name="adj" fmla="val 19438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6" name="Rounded Rectangle 2">
              <a:extLst>
                <a:ext uri="{FF2B5EF4-FFF2-40B4-BE49-F238E27FC236}">
                  <a16:creationId xmlns="" xmlns:a16="http://schemas.microsoft.com/office/drawing/2014/main" id="{0A5A142F-E150-4DBA-91C3-630BE3DF16FC}"/>
                </a:ext>
              </a:extLst>
            </p:cNvPr>
            <p:cNvSpPr/>
            <p:nvPr/>
          </p:nvSpPr>
          <p:spPr>
            <a:xfrm rot="1800000">
              <a:off x="3784030" y="3230898"/>
              <a:ext cx="288032" cy="1821840"/>
            </a:xfrm>
            <a:prstGeom prst="roundRect">
              <a:avLst>
                <a:gd name="adj" fmla="val 19438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7" name="Oval 6">
              <a:extLst>
                <a:ext uri="{FF2B5EF4-FFF2-40B4-BE49-F238E27FC236}">
                  <a16:creationId xmlns="" xmlns:a16="http://schemas.microsoft.com/office/drawing/2014/main" id="{AC3262A4-62C5-45F3-8D8C-F9C11855E3DC}"/>
                </a:ext>
              </a:extLst>
            </p:cNvPr>
            <p:cNvSpPr/>
            <p:nvPr/>
          </p:nvSpPr>
          <p:spPr>
            <a:xfrm>
              <a:off x="3225620" y="1916832"/>
              <a:ext cx="2664296" cy="2664296"/>
            </a:xfrm>
            <a:prstGeom prst="ellipse">
              <a:avLst/>
            </a:prstGeom>
            <a:solidFill>
              <a:schemeClr val="bg1"/>
            </a:solidFill>
            <a:ln w="1397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8" name="Oval 7">
              <a:extLst>
                <a:ext uri="{FF2B5EF4-FFF2-40B4-BE49-F238E27FC236}">
                  <a16:creationId xmlns="" xmlns:a16="http://schemas.microsoft.com/office/drawing/2014/main" id="{C3799996-3499-40A7-96AC-3D8CDA883534}"/>
                </a:ext>
              </a:extLst>
            </p:cNvPr>
            <p:cNvSpPr/>
            <p:nvPr/>
          </p:nvSpPr>
          <p:spPr>
            <a:xfrm>
              <a:off x="3522120" y="2213332"/>
              <a:ext cx="2071296" cy="2071296"/>
            </a:xfrm>
            <a:prstGeom prst="ellipse">
              <a:avLst/>
            </a:prstGeom>
            <a:solidFill>
              <a:schemeClr val="bg1"/>
            </a:solidFill>
            <a:ln w="139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9" name="Oval 8">
              <a:extLst>
                <a:ext uri="{FF2B5EF4-FFF2-40B4-BE49-F238E27FC236}">
                  <a16:creationId xmlns="" xmlns:a16="http://schemas.microsoft.com/office/drawing/2014/main" id="{16F9D328-E93A-4B37-8FFA-5B625EECEA9C}"/>
                </a:ext>
              </a:extLst>
            </p:cNvPr>
            <p:cNvSpPr/>
            <p:nvPr/>
          </p:nvSpPr>
          <p:spPr>
            <a:xfrm>
              <a:off x="3802446" y="2493658"/>
              <a:ext cx="1510645" cy="1510645"/>
            </a:xfrm>
            <a:prstGeom prst="ellipse">
              <a:avLst/>
            </a:prstGeom>
            <a:solidFill>
              <a:schemeClr val="bg1"/>
            </a:solidFill>
            <a:ln w="139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0" name="Oval 9">
              <a:extLst>
                <a:ext uri="{FF2B5EF4-FFF2-40B4-BE49-F238E27FC236}">
                  <a16:creationId xmlns="" xmlns:a16="http://schemas.microsoft.com/office/drawing/2014/main" id="{3A0ACDA3-F8AD-4D2D-9454-DC0865AF64A5}"/>
                </a:ext>
              </a:extLst>
            </p:cNvPr>
            <p:cNvSpPr/>
            <p:nvPr/>
          </p:nvSpPr>
          <p:spPr>
            <a:xfrm>
              <a:off x="4078801" y="2770013"/>
              <a:ext cx="957934" cy="957934"/>
            </a:xfrm>
            <a:prstGeom prst="ellipse">
              <a:avLst/>
            </a:prstGeom>
            <a:solidFill>
              <a:schemeClr val="bg1"/>
            </a:solidFill>
            <a:ln w="139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="" xmlns:a16="http://schemas.microsoft.com/office/drawing/2014/main" id="{3E404F81-A49C-49B6-89CA-431F08F38351}"/>
                </a:ext>
              </a:extLst>
            </p:cNvPr>
            <p:cNvSpPr/>
            <p:nvPr/>
          </p:nvSpPr>
          <p:spPr>
            <a:xfrm>
              <a:off x="4277260" y="2968472"/>
              <a:ext cx="561016" cy="561016"/>
            </a:xfrm>
            <a:prstGeom prst="ellipse">
              <a:avLst/>
            </a:prstGeom>
            <a:solidFill>
              <a:schemeClr val="accent4"/>
            </a:solidFill>
            <a:ln w="139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E4FBDB7F-3DBA-44EC-A734-8762ADBA507E}"/>
                </a:ext>
              </a:extLst>
            </p:cNvPr>
            <p:cNvSpPr/>
            <p:nvPr/>
          </p:nvSpPr>
          <p:spPr>
            <a:xfrm>
              <a:off x="2606012" y="4768688"/>
              <a:ext cx="4054220" cy="396425"/>
            </a:xfrm>
            <a:prstGeom prst="ellipse">
              <a:avLst/>
            </a:prstGeom>
            <a:solidFill>
              <a:schemeClr val="tx1">
                <a:lumMod val="75000"/>
                <a:lumOff val="25000"/>
                <a:alpha val="58000"/>
              </a:schemeClr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13" name="Freeform 7">
            <a:extLst>
              <a:ext uri="{FF2B5EF4-FFF2-40B4-BE49-F238E27FC236}">
                <a16:creationId xmlns="" xmlns:a16="http://schemas.microsoft.com/office/drawing/2014/main" id="{C9F151B2-70D1-4C17-A89F-65203453F220}"/>
              </a:ext>
            </a:extLst>
          </p:cNvPr>
          <p:cNvSpPr/>
          <p:nvPr/>
        </p:nvSpPr>
        <p:spPr>
          <a:xfrm>
            <a:off x="2055064" y="2407718"/>
            <a:ext cx="1128775" cy="723044"/>
          </a:xfrm>
          <a:custGeom>
            <a:avLst/>
            <a:gdLst>
              <a:gd name="connsiteX0" fmla="*/ 0 w 2340428"/>
              <a:gd name="connsiteY0" fmla="*/ 1600200 h 1600200"/>
              <a:gd name="connsiteX1" fmla="*/ 1436914 w 2340428"/>
              <a:gd name="connsiteY1" fmla="*/ 0 h 1600200"/>
              <a:gd name="connsiteX2" fmla="*/ 2340428 w 2340428"/>
              <a:gd name="connsiteY2" fmla="*/ 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0428" h="1600200">
                <a:moveTo>
                  <a:pt x="0" y="1600200"/>
                </a:moveTo>
                <a:lnTo>
                  <a:pt x="1436914" y="0"/>
                </a:lnTo>
                <a:lnTo>
                  <a:pt x="2340428" y="0"/>
                </a:lnTo>
              </a:path>
            </a:pathLst>
          </a:custGeom>
          <a:noFill/>
          <a:ln w="158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dash"/>
            <a:miter lim="800000"/>
            <a:headEnd type="oval"/>
            <a:tailEnd type="oval"/>
          </a:ln>
          <a:effectLst/>
        </p:spPr>
        <p:txBody>
          <a:bodyPr lIns="91436" tIns="45718" rIns="91436" bIns="4571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4" name="Freeform 8">
            <a:extLst>
              <a:ext uri="{FF2B5EF4-FFF2-40B4-BE49-F238E27FC236}">
                <a16:creationId xmlns="" xmlns:a16="http://schemas.microsoft.com/office/drawing/2014/main" id="{16AE60ED-7AF3-4F7E-BDFA-CA8EE2343AC4}"/>
              </a:ext>
            </a:extLst>
          </p:cNvPr>
          <p:cNvSpPr/>
          <p:nvPr/>
        </p:nvSpPr>
        <p:spPr>
          <a:xfrm>
            <a:off x="2075230" y="3010995"/>
            <a:ext cx="1108609" cy="775365"/>
          </a:xfrm>
          <a:custGeom>
            <a:avLst/>
            <a:gdLst>
              <a:gd name="connsiteX0" fmla="*/ 0 w 2307771"/>
              <a:gd name="connsiteY0" fmla="*/ 653143 h 653143"/>
              <a:gd name="connsiteX1" fmla="*/ 1480457 w 2307771"/>
              <a:gd name="connsiteY1" fmla="*/ 0 h 653143"/>
              <a:gd name="connsiteX2" fmla="*/ 2307771 w 2307771"/>
              <a:gd name="connsiteY2" fmla="*/ 0 h 65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07771" h="653143">
                <a:moveTo>
                  <a:pt x="0" y="653143"/>
                </a:moveTo>
                <a:lnTo>
                  <a:pt x="1480457" y="0"/>
                </a:lnTo>
                <a:lnTo>
                  <a:pt x="2307771" y="0"/>
                </a:lnTo>
              </a:path>
            </a:pathLst>
          </a:custGeom>
          <a:noFill/>
          <a:ln w="158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dash"/>
            <a:miter lim="800000"/>
            <a:headEnd type="oval"/>
            <a:tailEnd type="oval"/>
          </a:ln>
          <a:effectLst/>
        </p:spPr>
        <p:txBody>
          <a:bodyPr lIns="91436" tIns="45718" rIns="91436" bIns="4571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5" name="Freeform 10">
            <a:extLst>
              <a:ext uri="{FF2B5EF4-FFF2-40B4-BE49-F238E27FC236}">
                <a16:creationId xmlns="" xmlns:a16="http://schemas.microsoft.com/office/drawing/2014/main" id="{0A353A42-9AB4-46C5-84F5-37C1AEAB37CF}"/>
              </a:ext>
            </a:extLst>
          </p:cNvPr>
          <p:cNvSpPr/>
          <p:nvPr/>
        </p:nvSpPr>
        <p:spPr>
          <a:xfrm>
            <a:off x="2115816" y="3933062"/>
            <a:ext cx="1068023" cy="266693"/>
          </a:xfrm>
          <a:custGeom>
            <a:avLst/>
            <a:gdLst>
              <a:gd name="connsiteX0" fmla="*/ 0 w 1730828"/>
              <a:gd name="connsiteY0" fmla="*/ 0 h 402771"/>
              <a:gd name="connsiteX1" fmla="*/ 979714 w 1730828"/>
              <a:gd name="connsiteY1" fmla="*/ 402771 h 402771"/>
              <a:gd name="connsiteX2" fmla="*/ 1730828 w 1730828"/>
              <a:gd name="connsiteY2" fmla="*/ 402771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30828" h="402771">
                <a:moveTo>
                  <a:pt x="0" y="0"/>
                </a:moveTo>
                <a:lnTo>
                  <a:pt x="979714" y="402771"/>
                </a:lnTo>
                <a:lnTo>
                  <a:pt x="1730828" y="402771"/>
                </a:lnTo>
              </a:path>
            </a:pathLst>
          </a:custGeom>
          <a:noFill/>
          <a:ln w="158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dash"/>
            <a:miter lim="800000"/>
            <a:headEnd type="oval"/>
            <a:tailEnd type="oval"/>
          </a:ln>
          <a:effectLst/>
        </p:spPr>
        <p:txBody>
          <a:bodyPr lIns="91436" tIns="45718" rIns="91436" bIns="4571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6" name="Freeform 12">
            <a:extLst>
              <a:ext uri="{FF2B5EF4-FFF2-40B4-BE49-F238E27FC236}">
                <a16:creationId xmlns="" xmlns:a16="http://schemas.microsoft.com/office/drawing/2014/main" id="{F351A618-C104-45ED-B2A5-BE81C965F48A}"/>
              </a:ext>
            </a:extLst>
          </p:cNvPr>
          <p:cNvSpPr/>
          <p:nvPr/>
        </p:nvSpPr>
        <p:spPr>
          <a:xfrm>
            <a:off x="2158199" y="4576489"/>
            <a:ext cx="1025637" cy="1444805"/>
          </a:xfrm>
          <a:custGeom>
            <a:avLst/>
            <a:gdLst>
              <a:gd name="connsiteX0" fmla="*/ 0 w 1175657"/>
              <a:gd name="connsiteY0" fmla="*/ 0 h 1110343"/>
              <a:gd name="connsiteX1" fmla="*/ 326572 w 1175657"/>
              <a:gd name="connsiteY1" fmla="*/ 1110343 h 1110343"/>
              <a:gd name="connsiteX2" fmla="*/ 1175657 w 1175657"/>
              <a:gd name="connsiteY2" fmla="*/ 1110343 h 1110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5657" h="1110343">
                <a:moveTo>
                  <a:pt x="0" y="0"/>
                </a:moveTo>
                <a:lnTo>
                  <a:pt x="326572" y="1110343"/>
                </a:lnTo>
                <a:lnTo>
                  <a:pt x="1175657" y="1110343"/>
                </a:lnTo>
              </a:path>
            </a:pathLst>
          </a:custGeom>
          <a:noFill/>
          <a:ln w="158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dash"/>
            <a:miter lim="800000"/>
            <a:headEnd type="oval"/>
            <a:tailEnd type="oval"/>
          </a:ln>
          <a:effectLst/>
        </p:spPr>
        <p:txBody>
          <a:bodyPr lIns="91436" tIns="45718" rIns="91436" bIns="4571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7" name="Freeform 12">
            <a:extLst>
              <a:ext uri="{FF2B5EF4-FFF2-40B4-BE49-F238E27FC236}">
                <a16:creationId xmlns="" xmlns:a16="http://schemas.microsoft.com/office/drawing/2014/main" id="{F351A618-C104-45ED-B2A5-BE81C965F48A}"/>
              </a:ext>
            </a:extLst>
          </p:cNvPr>
          <p:cNvSpPr/>
          <p:nvPr/>
        </p:nvSpPr>
        <p:spPr>
          <a:xfrm>
            <a:off x="2354758" y="4357922"/>
            <a:ext cx="829081" cy="997459"/>
          </a:xfrm>
          <a:custGeom>
            <a:avLst/>
            <a:gdLst>
              <a:gd name="connsiteX0" fmla="*/ 0 w 1175657"/>
              <a:gd name="connsiteY0" fmla="*/ 0 h 1110343"/>
              <a:gd name="connsiteX1" fmla="*/ 326572 w 1175657"/>
              <a:gd name="connsiteY1" fmla="*/ 1110343 h 1110343"/>
              <a:gd name="connsiteX2" fmla="*/ 1175657 w 1175657"/>
              <a:gd name="connsiteY2" fmla="*/ 1110343 h 1110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75657" h="1110343">
                <a:moveTo>
                  <a:pt x="0" y="0"/>
                </a:moveTo>
                <a:lnTo>
                  <a:pt x="326572" y="1110343"/>
                </a:lnTo>
                <a:lnTo>
                  <a:pt x="1175657" y="1110343"/>
                </a:lnTo>
              </a:path>
            </a:pathLst>
          </a:custGeom>
          <a:noFill/>
          <a:ln w="15875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dash"/>
            <a:miter lim="800000"/>
            <a:headEnd type="oval"/>
            <a:tailEnd type="oval"/>
          </a:ln>
          <a:effectLst/>
        </p:spPr>
        <p:txBody>
          <a:bodyPr lIns="91436" tIns="45718" rIns="91436" bIns="4571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32656"/>
            <a:ext cx="8075240" cy="720080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3100" b="1" dirty="0" err="1" smtClean="0"/>
              <a:t>Skenario</a:t>
            </a:r>
            <a:r>
              <a:rPr lang="en-GB" sz="3100" b="1" dirty="0" smtClean="0"/>
              <a:t> "New Normal" </a:t>
            </a:r>
            <a:r>
              <a:rPr lang="en-GB" sz="3100" b="1" dirty="0" err="1" smtClean="0"/>
              <a:t>Perguruan</a:t>
            </a:r>
            <a:r>
              <a:rPr lang="en-GB" sz="3100" b="1" dirty="0" smtClean="0"/>
              <a:t> </a:t>
            </a:r>
            <a:r>
              <a:rPr lang="en-GB" sz="3100" b="1" dirty="0" err="1" smtClean="0"/>
              <a:t>Tinggi</a:t>
            </a:r>
            <a:r>
              <a:rPr lang="en-GB" sz="2000" b="1" dirty="0" smtClean="0"/>
              <a:t/>
            </a:r>
            <a:br>
              <a:rPr lang="en-GB" sz="2000" b="1" dirty="0" smtClean="0"/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3419873" y="1915438"/>
            <a:ext cx="5599479" cy="61601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spcCol="0"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Organisasi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Kesehatan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Dunia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(WHO)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melaporkan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bahwa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pada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Rabu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(20/5)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terjadi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penambahan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jumlah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kasus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harian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terbesar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(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lebih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dari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100.000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kasus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di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seluruh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dunia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)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sejak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wabah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bermula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di Wuhan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akhir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latin typeface="Berlin Sans FB" pitchFamily="34" charset="0"/>
              </a:rPr>
              <a:t>Desember</a:t>
            </a:r>
            <a:r>
              <a:rPr lang="en-US" sz="1200" dirty="0" smtClean="0">
                <a:solidFill>
                  <a:schemeClr val="tx1"/>
                </a:solidFill>
                <a:latin typeface="Berlin Sans FB" pitchFamily="34" charset="0"/>
              </a:rPr>
              <a:t> 2019. </a:t>
            </a:r>
            <a:endParaRPr lang="en-US" sz="1200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419873" y="2702987"/>
            <a:ext cx="5599479" cy="61601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spcCol="0" rtlCol="0" anchor="ctr"/>
          <a:lstStyle/>
          <a:p>
            <a:pPr algn="ctr"/>
            <a:r>
              <a:rPr lang="en-GB" sz="1400" dirty="0" err="1" smtClean="0"/>
              <a:t>dampak</a:t>
            </a:r>
            <a:r>
              <a:rPr lang="en-GB" sz="1400" dirty="0" smtClean="0"/>
              <a:t> </a:t>
            </a:r>
            <a:r>
              <a:rPr lang="en-GB" sz="1400" dirty="0" err="1" smtClean="0"/>
              <a:t>ekonomi</a:t>
            </a:r>
            <a:r>
              <a:rPr lang="en-GB" sz="1400" dirty="0" smtClean="0"/>
              <a:t> yang </a:t>
            </a:r>
            <a:r>
              <a:rPr lang="en-GB" sz="1400" dirty="0" err="1" smtClean="0"/>
              <a:t>dihasilkan</a:t>
            </a:r>
            <a:r>
              <a:rPr lang="en-GB" sz="1400" dirty="0" smtClean="0"/>
              <a:t> </a:t>
            </a:r>
            <a:r>
              <a:rPr lang="en-GB" sz="1400" dirty="0" err="1" smtClean="0"/>
              <a:t>membuat</a:t>
            </a:r>
            <a:r>
              <a:rPr lang="en-GB" sz="1400" dirty="0" smtClean="0"/>
              <a:t> </a:t>
            </a:r>
            <a:r>
              <a:rPr lang="en-GB" sz="1400" dirty="0" err="1" smtClean="0"/>
              <a:t>pertumbuhan</a:t>
            </a:r>
            <a:r>
              <a:rPr lang="en-GB" sz="1400" dirty="0" smtClean="0"/>
              <a:t> </a:t>
            </a:r>
            <a:r>
              <a:rPr lang="en-GB" sz="1400" dirty="0" err="1" smtClean="0"/>
              <a:t>ekonomi</a:t>
            </a:r>
            <a:r>
              <a:rPr lang="en-GB" sz="1400" dirty="0" smtClean="0"/>
              <a:t> </a:t>
            </a:r>
            <a:r>
              <a:rPr lang="en-GB" sz="1400" dirty="0" err="1" smtClean="0"/>
              <a:t>hanya</a:t>
            </a:r>
            <a:r>
              <a:rPr lang="en-GB" sz="1400" dirty="0" smtClean="0"/>
              <a:t> </a:t>
            </a:r>
            <a:r>
              <a:rPr lang="en-GB" sz="1400" dirty="0" err="1" smtClean="0"/>
              <a:t>sebesar</a:t>
            </a:r>
            <a:r>
              <a:rPr lang="en-GB" sz="1400" dirty="0" smtClean="0"/>
              <a:t> 2,97% di </a:t>
            </a:r>
            <a:r>
              <a:rPr lang="en-GB" sz="1400" dirty="0" err="1" smtClean="0"/>
              <a:t>kuartal</a:t>
            </a:r>
            <a:r>
              <a:rPr lang="en-GB" sz="1400" dirty="0" smtClean="0"/>
              <a:t> </a:t>
            </a:r>
            <a:r>
              <a:rPr lang="en-GB" sz="1400" dirty="0" err="1" smtClean="0"/>
              <a:t>pertama</a:t>
            </a:r>
            <a:r>
              <a:rPr lang="en-GB" sz="1400" dirty="0" smtClean="0"/>
              <a:t> 2020, </a:t>
            </a:r>
            <a:endParaRPr lang="en-US" sz="1400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419873" y="3698333"/>
            <a:ext cx="5599479" cy="61601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spcCol="0"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meskipun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jumlah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kasus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belum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mengalami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penurunan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dan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melihat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kegiatan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ekonomi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yang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sudah</a:t>
            </a:r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lama </a:t>
            </a:r>
            <a:r>
              <a:rPr lang="en-US" sz="1600" dirty="0" err="1" smtClean="0">
                <a:solidFill>
                  <a:schemeClr val="tx1"/>
                </a:solidFill>
                <a:latin typeface="Berlin Sans FB" pitchFamily="34" charset="0"/>
              </a:rPr>
              <a:t>terhenti</a:t>
            </a:r>
            <a:endParaRPr lang="en-US" sz="1600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419870" y="5733256"/>
            <a:ext cx="5599479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spcCol="0" rtlCol="0" anchor="ctr"/>
          <a:lstStyle/>
          <a:p>
            <a:pPr algn="ctr"/>
            <a:r>
              <a:rPr lang="en-US" sz="11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adanya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skenario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i="1" dirty="0" smtClean="0">
                <a:solidFill>
                  <a:schemeClr val="tx1"/>
                </a:solidFill>
              </a:rPr>
              <a:t>new normal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dapat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membuat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masyarakat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tetap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produktif</a:t>
            </a:r>
            <a:r>
              <a:rPr lang="en-GB" sz="1100" dirty="0" smtClean="0">
                <a:solidFill>
                  <a:schemeClr val="tx1"/>
                </a:solidFill>
              </a:rPr>
              <a:t> di </a:t>
            </a:r>
            <a:r>
              <a:rPr lang="en-GB" sz="1100" dirty="0" err="1" smtClean="0">
                <a:solidFill>
                  <a:schemeClr val="tx1"/>
                </a:solidFill>
              </a:rPr>
              <a:t>tengah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keniscayaan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risiko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wabah</a:t>
            </a:r>
            <a:r>
              <a:rPr lang="en-GB" sz="1100" dirty="0" smtClean="0">
                <a:solidFill>
                  <a:schemeClr val="tx1"/>
                </a:solidFill>
              </a:rPr>
              <a:t> corona </a:t>
            </a:r>
            <a:r>
              <a:rPr lang="en-GB" sz="1100" dirty="0" err="1" smtClean="0">
                <a:solidFill>
                  <a:schemeClr val="tx1"/>
                </a:solidFill>
              </a:rPr>
              <a:t>dengan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menerapkan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protokol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kesehatan</a:t>
            </a:r>
            <a:r>
              <a:rPr lang="en-GB" sz="1100" dirty="0" smtClean="0">
                <a:solidFill>
                  <a:schemeClr val="tx1"/>
                </a:solidFill>
              </a:rPr>
              <a:t> yang </a:t>
            </a:r>
            <a:r>
              <a:rPr lang="en-GB" sz="1100" dirty="0" err="1" smtClean="0">
                <a:solidFill>
                  <a:schemeClr val="tx1"/>
                </a:solidFill>
              </a:rPr>
              <a:t>ketat</a:t>
            </a:r>
            <a:r>
              <a:rPr lang="en-GB" sz="1100" dirty="0" smtClean="0">
                <a:solidFill>
                  <a:schemeClr val="tx1"/>
                </a:solidFill>
              </a:rPr>
              <a:t>. </a:t>
            </a:r>
            <a:r>
              <a:rPr lang="en-GB" sz="1100" dirty="0" err="1" smtClean="0">
                <a:solidFill>
                  <a:schemeClr val="tx1"/>
                </a:solidFill>
              </a:rPr>
              <a:t>Beberapa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sektor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akan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dibuka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kembali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seperti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sektor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pendidikan</a:t>
            </a:r>
            <a:r>
              <a:rPr lang="en-GB" sz="1100" dirty="0" smtClean="0">
                <a:solidFill>
                  <a:schemeClr val="tx1"/>
                </a:solidFill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</a:rPr>
              <a:t>khususnya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perguruan</a:t>
            </a:r>
            <a:r>
              <a:rPr lang="en-GB" sz="1100" dirty="0" smtClean="0">
                <a:solidFill>
                  <a:schemeClr val="tx1"/>
                </a:solidFill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</a:rPr>
              <a:t>tinggi</a:t>
            </a:r>
            <a:r>
              <a:rPr lang="en-GB" sz="1100" dirty="0" smtClean="0">
                <a:solidFill>
                  <a:schemeClr val="tx1"/>
                </a:solidFill>
              </a:rPr>
              <a:t>.</a:t>
            </a:r>
            <a:br>
              <a:rPr lang="en-GB" sz="1100" dirty="0" smtClean="0">
                <a:solidFill>
                  <a:schemeClr val="tx1"/>
                </a:solidFill>
              </a:rPr>
            </a:br>
            <a:endParaRPr lang="en-US" sz="1100" dirty="0">
              <a:solidFill>
                <a:schemeClr val="tx1"/>
              </a:solidFill>
              <a:latin typeface="Berlin Sans FB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419873" y="4887677"/>
            <a:ext cx="5599479" cy="61601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spcCol="0"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GB" sz="1600" dirty="0" err="1" smtClean="0">
                <a:solidFill>
                  <a:srgbClr val="7030A0"/>
                </a:solidFill>
              </a:rPr>
              <a:t>pemerintah</a:t>
            </a:r>
            <a:r>
              <a:rPr lang="en-GB" sz="1600" dirty="0" smtClean="0">
                <a:solidFill>
                  <a:srgbClr val="7030A0"/>
                </a:solidFill>
              </a:rPr>
              <a:t> </a:t>
            </a:r>
            <a:r>
              <a:rPr lang="en-GB" sz="1600" dirty="0" err="1" smtClean="0">
                <a:solidFill>
                  <a:srgbClr val="7030A0"/>
                </a:solidFill>
              </a:rPr>
              <a:t>akhirnya</a:t>
            </a:r>
            <a:r>
              <a:rPr lang="en-GB" sz="1600" dirty="0" smtClean="0">
                <a:solidFill>
                  <a:srgbClr val="7030A0"/>
                </a:solidFill>
              </a:rPr>
              <a:t> </a:t>
            </a:r>
            <a:r>
              <a:rPr lang="en-GB" sz="1600" dirty="0" err="1" smtClean="0">
                <a:solidFill>
                  <a:srgbClr val="7030A0"/>
                </a:solidFill>
              </a:rPr>
              <a:t>mengaungkan</a:t>
            </a:r>
            <a:r>
              <a:rPr lang="en-GB" sz="1600" dirty="0" smtClean="0">
                <a:solidFill>
                  <a:srgbClr val="7030A0"/>
                </a:solidFill>
              </a:rPr>
              <a:t> </a:t>
            </a:r>
            <a:r>
              <a:rPr lang="en-GB" sz="1600" dirty="0" err="1" smtClean="0">
                <a:solidFill>
                  <a:srgbClr val="7030A0"/>
                </a:solidFill>
              </a:rPr>
              <a:t>wacana</a:t>
            </a:r>
            <a:r>
              <a:rPr lang="en-GB" sz="1600" dirty="0" smtClean="0">
                <a:solidFill>
                  <a:srgbClr val="7030A0"/>
                </a:solidFill>
              </a:rPr>
              <a:t> </a:t>
            </a:r>
            <a:r>
              <a:rPr lang="en-GB" sz="1600" dirty="0" err="1" smtClean="0">
                <a:solidFill>
                  <a:srgbClr val="7030A0"/>
                </a:solidFill>
              </a:rPr>
              <a:t>skenario</a:t>
            </a:r>
            <a:endParaRPr lang="en-GB" sz="1600" dirty="0" smtClean="0">
              <a:solidFill>
                <a:srgbClr val="7030A0"/>
              </a:solidFill>
            </a:endParaRPr>
          </a:p>
          <a:p>
            <a:pPr algn="ctr"/>
            <a:r>
              <a:rPr lang="en-GB" sz="1600" dirty="0" smtClean="0">
                <a:solidFill>
                  <a:srgbClr val="7030A0"/>
                </a:solidFill>
              </a:rPr>
              <a:t> </a:t>
            </a:r>
            <a:r>
              <a:rPr lang="en-GB" sz="1400" b="1" i="1" dirty="0" smtClean="0">
                <a:solidFill>
                  <a:srgbClr val="7030A0"/>
                </a:solidFill>
              </a:rPr>
              <a:t>NEW</a:t>
            </a:r>
            <a:r>
              <a:rPr lang="en-GB" sz="1400" b="1" dirty="0" smtClean="0">
                <a:solidFill>
                  <a:srgbClr val="7030A0"/>
                </a:solidFill>
              </a:rPr>
              <a:t> </a:t>
            </a:r>
            <a:r>
              <a:rPr lang="en-GB" sz="1400" b="1" i="1" dirty="0" smtClean="0">
                <a:solidFill>
                  <a:srgbClr val="7030A0"/>
                </a:solidFill>
              </a:rPr>
              <a:t>NORMAL</a:t>
            </a:r>
            <a:endParaRPr lang="en-US" sz="1400" b="1" dirty="0">
              <a:solidFill>
                <a:srgbClr val="7030A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997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GB" dirty="0" smtClean="0">
                <a:latin typeface="Bahnschrift SemiBold" pitchFamily="34" charset="0"/>
              </a:rPr>
              <a:t>research</a:t>
            </a:r>
            <a:endParaRPr lang="en-GB" dirty="0">
              <a:latin typeface="Bahnschrift SemiBol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31640" y="1700808"/>
            <a:ext cx="59046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dirty="0" err="1" smtClean="0">
                <a:latin typeface="Bahnschrift SemiBold" pitchFamily="34" charset="0"/>
              </a:rPr>
              <a:t>Berdasarkan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penelitian</a:t>
            </a:r>
            <a:r>
              <a:rPr lang="en-GB" dirty="0" smtClean="0">
                <a:latin typeface="Bahnschrift SemiBold" pitchFamily="34" charset="0"/>
              </a:rPr>
              <a:t> yang </a:t>
            </a:r>
            <a:r>
              <a:rPr lang="en-GB" dirty="0" err="1" smtClean="0">
                <a:latin typeface="Bahnschrift SemiBold" pitchFamily="34" charset="0"/>
              </a:rPr>
              <a:t>dilakukan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oleh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McKensey</a:t>
            </a:r>
            <a:r>
              <a:rPr lang="en-GB" dirty="0" smtClean="0">
                <a:latin typeface="Bahnschrift SemiBold" pitchFamily="34" charset="0"/>
              </a:rPr>
              <a:t> Global Institute, </a:t>
            </a:r>
            <a:r>
              <a:rPr lang="en-GB" dirty="0" err="1" smtClean="0">
                <a:latin typeface="Bahnschrift SemiBold" pitchFamily="34" charset="0"/>
              </a:rPr>
              <a:t>pandemi</a:t>
            </a:r>
            <a:r>
              <a:rPr lang="en-GB" dirty="0" smtClean="0">
                <a:latin typeface="Bahnschrift SemiBold" pitchFamily="34" charset="0"/>
              </a:rPr>
              <a:t> Covid-19 </a:t>
            </a:r>
            <a:r>
              <a:rPr lang="en-GB" dirty="0" err="1" smtClean="0">
                <a:latin typeface="Bahnschrift SemiBold" pitchFamily="34" charset="0"/>
              </a:rPr>
              <a:t>berdampak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pada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beberapa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hal</a:t>
            </a:r>
            <a:r>
              <a:rPr lang="en-GB" dirty="0" smtClean="0">
                <a:latin typeface="Bahnschrift SemiBold" pitchFamily="34" charset="0"/>
              </a:rPr>
              <a:t>, </a:t>
            </a:r>
            <a:r>
              <a:rPr lang="en-GB" dirty="0" err="1" smtClean="0">
                <a:latin typeface="Bahnschrift SemiBold" pitchFamily="34" charset="0"/>
              </a:rPr>
              <a:t>mulai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dari</a:t>
            </a:r>
            <a:r>
              <a:rPr lang="en-GB" dirty="0" smtClean="0">
                <a:latin typeface="Bahnschrift SemiBold" pitchFamily="34" charset="0"/>
              </a:rPr>
              <a:t> proses </a:t>
            </a:r>
            <a:r>
              <a:rPr lang="en-GB" dirty="0" err="1" smtClean="0">
                <a:latin typeface="Bahnschrift SemiBold" pitchFamily="34" charset="0"/>
              </a:rPr>
              <a:t>pengajaran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dan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pembelajaran</a:t>
            </a:r>
            <a:r>
              <a:rPr lang="en-GB" dirty="0" smtClean="0">
                <a:latin typeface="Bahnschrift SemiBold" pitchFamily="34" charset="0"/>
              </a:rPr>
              <a:t>, </a:t>
            </a:r>
            <a:r>
              <a:rPr lang="en-GB" dirty="0" err="1" smtClean="0">
                <a:latin typeface="Bahnschrift SemiBold" pitchFamily="34" charset="0"/>
              </a:rPr>
              <a:t>dosen</a:t>
            </a:r>
            <a:r>
              <a:rPr lang="en-GB" dirty="0" smtClean="0">
                <a:latin typeface="Bahnschrift SemiBold" pitchFamily="34" charset="0"/>
              </a:rPr>
              <a:t>, </a:t>
            </a:r>
            <a:r>
              <a:rPr lang="en-GB" dirty="0" err="1" smtClean="0">
                <a:latin typeface="Bahnschrift SemiBold" pitchFamily="34" charset="0"/>
              </a:rPr>
              <a:t>hingga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kondisi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finansial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perguruan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tinggi</a:t>
            </a:r>
            <a:r>
              <a:rPr lang="en-GB" dirty="0" smtClean="0">
                <a:latin typeface="Bahnschrift SemiBold" pitchFamily="34" charset="0"/>
              </a:rPr>
              <a:t>. </a:t>
            </a:r>
            <a:r>
              <a:rPr lang="en-GB" dirty="0" err="1" smtClean="0">
                <a:latin typeface="Bahnschrift SemiBold" pitchFamily="34" charset="0"/>
              </a:rPr>
              <a:t>Pada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skenario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pesimistis</a:t>
            </a:r>
            <a:r>
              <a:rPr lang="en-GB" dirty="0" smtClean="0">
                <a:latin typeface="Bahnschrift SemiBold" pitchFamily="34" charset="0"/>
              </a:rPr>
              <a:t>, </a:t>
            </a:r>
            <a:r>
              <a:rPr lang="en-GB" dirty="0" err="1" smtClean="0">
                <a:latin typeface="Bahnschrift SemiBold" pitchFamily="34" charset="0"/>
              </a:rPr>
              <a:t>pembelajaran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i="1" dirty="0" smtClean="0">
                <a:latin typeface="Bahnschrift SemiBold" pitchFamily="34" charset="0"/>
              </a:rPr>
              <a:t>online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akan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dilakukan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hingga</a:t>
            </a:r>
            <a:r>
              <a:rPr lang="en-GB" dirty="0" smtClean="0">
                <a:latin typeface="Bahnschrift SemiBold" pitchFamily="34" charset="0"/>
              </a:rPr>
              <a:t> 2021. </a:t>
            </a:r>
            <a:r>
              <a:rPr lang="en-GB" dirty="0" err="1" smtClean="0">
                <a:latin typeface="Bahnschrift SemiBold" pitchFamily="34" charset="0"/>
              </a:rPr>
              <a:t>Sebagian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besar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mahasiswa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akan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menyelesaikan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perkuliahan</a:t>
            </a:r>
            <a:r>
              <a:rPr lang="en-GB" dirty="0" smtClean="0">
                <a:latin typeface="Bahnschrift SemiBold" pitchFamily="34" charset="0"/>
              </a:rPr>
              <a:t> semester </a:t>
            </a:r>
            <a:r>
              <a:rPr lang="en-GB" dirty="0" err="1" smtClean="0">
                <a:latin typeface="Bahnschrift SemiBold" pitchFamily="34" charset="0"/>
              </a:rPr>
              <a:t>ini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secara</a:t>
            </a:r>
            <a:r>
              <a:rPr lang="en-GB" dirty="0" smtClean="0">
                <a:latin typeface="Bahnschrift SemiBold" pitchFamily="34" charset="0"/>
              </a:rPr>
              <a:t> daring </a:t>
            </a:r>
            <a:r>
              <a:rPr lang="en-GB" dirty="0" err="1" smtClean="0">
                <a:latin typeface="Bahnschrift SemiBold" pitchFamily="34" charset="0"/>
              </a:rPr>
              <a:t>dan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kelulusan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akan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dilakukan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secara</a:t>
            </a:r>
            <a:r>
              <a:rPr lang="en-GB" dirty="0" smtClean="0">
                <a:latin typeface="Bahnschrift SemiBold" pitchFamily="34" charset="0"/>
              </a:rPr>
              <a:t> virtual (</a:t>
            </a:r>
            <a:r>
              <a:rPr lang="en-GB" dirty="0" err="1" smtClean="0">
                <a:latin typeface="Bahnschrift SemiBold" pitchFamily="34" charset="0"/>
              </a:rPr>
              <a:t>tanpa</a:t>
            </a:r>
            <a:r>
              <a:rPr lang="en-GB" dirty="0" smtClean="0">
                <a:latin typeface="Bahnschrift SemiBold" pitchFamily="34" charset="0"/>
              </a:rPr>
              <a:t> </a:t>
            </a:r>
            <a:r>
              <a:rPr lang="en-GB" dirty="0" err="1" smtClean="0">
                <a:latin typeface="Bahnschrift SemiBold" pitchFamily="34" charset="0"/>
              </a:rPr>
              <a:t>seremonial</a:t>
            </a:r>
            <a:r>
              <a:rPr lang="en-GB" dirty="0" smtClean="0">
                <a:latin typeface="Bahnschrift SemiBold" pitchFamily="34" charset="0"/>
              </a:rPr>
              <a:t> formal).</a:t>
            </a:r>
            <a:endParaRPr lang="en-GB" dirty="0">
              <a:latin typeface="Bahnschrift Semi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73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D2C055E-3155-496B-A4BF-539F13111B65}"/>
              </a:ext>
            </a:extLst>
          </p:cNvPr>
          <p:cNvGrpSpPr/>
          <p:nvPr/>
        </p:nvGrpSpPr>
        <p:grpSpPr>
          <a:xfrm>
            <a:off x="303387" y="890692"/>
            <a:ext cx="1295405" cy="1008112"/>
            <a:chOff x="955451" y="2067273"/>
            <a:chExt cx="1295404" cy="1295403"/>
          </a:xfrm>
        </p:grpSpPr>
        <p:sp>
          <p:nvSpPr>
            <p:cNvPr id="4" name="Teardrop 3">
              <a:extLst>
                <a:ext uri="{FF2B5EF4-FFF2-40B4-BE49-F238E27FC236}">
                  <a16:creationId xmlns="" xmlns:a16="http://schemas.microsoft.com/office/drawing/2014/main" id="{92F7F935-3401-40AA-BF65-644443AFDF28}"/>
                </a:ext>
              </a:extLst>
            </p:cNvPr>
            <p:cNvSpPr/>
            <p:nvPr/>
          </p:nvSpPr>
          <p:spPr>
            <a:xfrm>
              <a:off x="955451" y="2067273"/>
              <a:ext cx="1295404" cy="1295403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" name="Teardrop 4">
              <a:extLst>
                <a:ext uri="{FF2B5EF4-FFF2-40B4-BE49-F238E27FC236}">
                  <a16:creationId xmlns="" xmlns:a16="http://schemas.microsoft.com/office/drawing/2014/main" id="{2C4B4EAA-5312-49B1-8A83-764CB990E1CF}"/>
                </a:ext>
              </a:extLst>
            </p:cNvPr>
            <p:cNvSpPr/>
            <p:nvPr/>
          </p:nvSpPr>
          <p:spPr>
            <a:xfrm>
              <a:off x="1060744" y="2172565"/>
              <a:ext cx="1084819" cy="1084818"/>
            </a:xfrm>
            <a:prstGeom prst="teardrop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15F0609-1562-4F73-935E-2EF8E3421EBA}"/>
              </a:ext>
            </a:extLst>
          </p:cNvPr>
          <p:cNvSpPr txBox="1"/>
          <p:nvPr/>
        </p:nvSpPr>
        <p:spPr>
          <a:xfrm>
            <a:off x="1583537" y="890692"/>
            <a:ext cx="1080860" cy="276999"/>
          </a:xfrm>
          <a:prstGeom prst="rect">
            <a:avLst/>
          </a:prstGeom>
          <a:solidFill>
            <a:schemeClr val="accent1"/>
          </a:solidFill>
        </p:spPr>
        <p:txBody>
          <a:bodyPr wrap="square" lIns="91436" tIns="45718" rIns="91436" bIns="45718" rtlCol="0" anchor="ctr">
            <a:spAutoFit/>
          </a:bodyPr>
          <a:lstStyle/>
          <a:p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04354" y="2188924"/>
            <a:ext cx="2166716" cy="1295403"/>
            <a:chOff x="1541183" y="3346193"/>
            <a:chExt cx="2885145" cy="1295403"/>
          </a:xfrm>
        </p:grpSpPr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8490C787-52EE-41EC-99D9-22CE7B9F5107}"/>
                </a:ext>
              </a:extLst>
            </p:cNvPr>
            <p:cNvGrpSpPr/>
            <p:nvPr/>
          </p:nvGrpSpPr>
          <p:grpSpPr>
            <a:xfrm>
              <a:off x="1541183" y="3346193"/>
              <a:ext cx="1295404" cy="1295403"/>
              <a:chOff x="1779363" y="3419650"/>
              <a:chExt cx="1295404" cy="1295403"/>
            </a:xfrm>
          </p:grpSpPr>
          <p:sp>
            <p:nvSpPr>
              <p:cNvPr id="10" name="Teardrop 9">
                <a:extLst>
                  <a:ext uri="{FF2B5EF4-FFF2-40B4-BE49-F238E27FC236}">
                    <a16:creationId xmlns="" xmlns:a16="http://schemas.microsoft.com/office/drawing/2014/main" id="{6D457EFA-44A5-4736-AE08-92337A20056C}"/>
                  </a:ext>
                </a:extLst>
              </p:cNvPr>
              <p:cNvSpPr/>
              <p:nvPr/>
            </p:nvSpPr>
            <p:spPr>
              <a:xfrm>
                <a:off x="1779363" y="3419650"/>
                <a:ext cx="1295404" cy="129540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Teardrop 10">
                <a:extLst>
                  <a:ext uri="{FF2B5EF4-FFF2-40B4-BE49-F238E27FC236}">
                    <a16:creationId xmlns="" xmlns:a16="http://schemas.microsoft.com/office/drawing/2014/main" id="{896AE5C8-3DBB-4B0E-8EBE-97C8E9D03D3F}"/>
                  </a:ext>
                </a:extLst>
              </p:cNvPr>
              <p:cNvSpPr/>
              <p:nvPr/>
            </p:nvSpPr>
            <p:spPr>
              <a:xfrm>
                <a:off x="1893418" y="3524942"/>
                <a:ext cx="1084819" cy="1084818"/>
              </a:xfrm>
              <a:prstGeom prst="teardrop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C441246E-F4C0-4B08-AC95-F791D9DC0D71}"/>
                </a:ext>
              </a:extLst>
            </p:cNvPr>
            <p:cNvSpPr txBox="1"/>
            <p:nvPr/>
          </p:nvSpPr>
          <p:spPr>
            <a:xfrm>
              <a:off x="2836587" y="3346193"/>
              <a:ext cx="1589741" cy="276999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 anchor="ctr">
              <a:spAutoFit/>
            </a:bodyPr>
            <a:lstStyle/>
            <a:p>
              <a:endParaRPr lang="ko-KR" altLang="en-US" sz="1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907704" y="1100643"/>
            <a:ext cx="6096001" cy="830993"/>
          </a:xfrm>
          <a:prstGeom prst="rect">
            <a:avLst/>
          </a:prstGeom>
        </p:spPr>
        <p:txBody>
          <a:bodyPr lIns="91436" tIns="45718" rIns="91436" bIns="45718">
            <a:spAutoFit/>
          </a:bodyPr>
          <a:lstStyle/>
          <a:p>
            <a:pPr lvl="0"/>
            <a:r>
              <a:rPr lang="en-GB" sz="2400" dirty="0" err="1" smtClean="0">
                <a:latin typeface="Bahnschrift Condensed" pitchFamily="34" charset="0"/>
              </a:rPr>
              <a:t>pergeseran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signifikan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terjadi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pada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pembelajaran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i="1" dirty="0" smtClean="0">
                <a:latin typeface="Bahnschrift Condensed" pitchFamily="34" charset="0"/>
              </a:rPr>
              <a:t>online</a:t>
            </a:r>
            <a:r>
              <a:rPr lang="en-GB" sz="2400" dirty="0" smtClean="0">
                <a:latin typeface="Bahnschrift Condensed" pitchFamily="34" charset="0"/>
              </a:rPr>
              <a:t> yang </a:t>
            </a:r>
            <a:r>
              <a:rPr lang="en-GB" sz="2400" dirty="0" err="1" smtClean="0">
                <a:latin typeface="Bahnschrift Condensed" pitchFamily="34" charset="0"/>
              </a:rPr>
              <a:t>tentunya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menjadi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tantangan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besar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perguruan</a:t>
            </a:r>
            <a:r>
              <a:rPr lang="en-GB" sz="2400" dirty="0" smtClean="0">
                <a:latin typeface="Bahnschrift Condensed" pitchFamily="34" charset="0"/>
              </a:rPr>
              <a:t> </a:t>
            </a:r>
            <a:r>
              <a:rPr lang="en-GB" sz="2400" dirty="0" err="1" smtClean="0">
                <a:latin typeface="Bahnschrift Condensed" pitchFamily="34" charset="0"/>
              </a:rPr>
              <a:t>tinggi</a:t>
            </a:r>
            <a:r>
              <a:rPr lang="en-GB" sz="2400" dirty="0" smtClean="0"/>
              <a:t>.</a:t>
            </a:r>
            <a:endParaRPr lang="en-US" sz="2400" dirty="0">
              <a:latin typeface="Berlin Sans FB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54772" y="2400377"/>
            <a:ext cx="580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latin typeface="Bahnschrift Condensed" pitchFamily="34" charset="0"/>
              </a:rPr>
              <a:t>Standar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pembelajaran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i="1" dirty="0" smtClean="0">
                <a:latin typeface="Bahnschrift Condensed" pitchFamily="34" charset="0"/>
              </a:rPr>
              <a:t>online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layak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perlu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dikembangkan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perguruan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tinggi</a:t>
            </a:r>
            <a:r>
              <a:rPr lang="en-GB" dirty="0" smtClean="0">
                <a:latin typeface="Bahnschrift Condensed" pitchFamily="34" charset="0"/>
              </a:rPr>
              <a:t> agar </a:t>
            </a:r>
            <a:r>
              <a:rPr lang="en-GB" dirty="0" err="1" smtClean="0">
                <a:latin typeface="Bahnschrift Condensed" pitchFamily="34" charset="0"/>
              </a:rPr>
              <a:t>mampu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memfasilitasi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i="1" dirty="0" smtClean="0">
                <a:latin typeface="Bahnschrift Condensed" pitchFamily="34" charset="0"/>
              </a:rPr>
              <a:t>consumer needs</a:t>
            </a:r>
            <a:r>
              <a:rPr lang="en-GB" dirty="0" smtClean="0">
                <a:latin typeface="Bahnschrift Condensed" pitchFamily="34" charset="0"/>
              </a:rPr>
              <a:t>, </a:t>
            </a:r>
            <a:r>
              <a:rPr lang="en-GB" dirty="0" err="1" smtClean="0">
                <a:latin typeface="Bahnschrift Condensed" pitchFamily="34" charset="0"/>
              </a:rPr>
              <a:t>dalam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hal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mahasiswa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9" name="Teardrop 18">
            <a:extLst>
              <a:ext uri="{FF2B5EF4-FFF2-40B4-BE49-F238E27FC236}">
                <a16:creationId xmlns="" xmlns:a16="http://schemas.microsoft.com/office/drawing/2014/main" id="{92F7F935-3401-40AA-BF65-644443AFDF28}"/>
              </a:ext>
            </a:extLst>
          </p:cNvPr>
          <p:cNvSpPr/>
          <p:nvPr/>
        </p:nvSpPr>
        <p:spPr>
          <a:xfrm>
            <a:off x="1139224" y="3509515"/>
            <a:ext cx="1295405" cy="1008112"/>
          </a:xfrm>
          <a:prstGeom prst="teardrop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315F0609-1562-4F73-935E-2EF8E3421EBA}"/>
              </a:ext>
            </a:extLst>
          </p:cNvPr>
          <p:cNvSpPr txBox="1"/>
          <p:nvPr/>
        </p:nvSpPr>
        <p:spPr>
          <a:xfrm>
            <a:off x="2419797" y="3509515"/>
            <a:ext cx="1080860" cy="276999"/>
          </a:xfrm>
          <a:prstGeom prst="rect">
            <a:avLst/>
          </a:prstGeom>
          <a:solidFill>
            <a:schemeClr val="accent1"/>
          </a:solidFill>
        </p:spPr>
        <p:txBody>
          <a:bodyPr wrap="square" lIns="91436" tIns="45718" rIns="91436" bIns="45718" rtlCol="0" anchor="ctr">
            <a:spAutoFit/>
          </a:bodyPr>
          <a:lstStyle/>
          <a:p>
            <a:endParaRPr lang="ko-KR" altLang="en-US" sz="1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92620" y="378651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err="1" smtClean="0">
                <a:latin typeface="Bahnschrift Condensed" pitchFamily="34" charset="0"/>
              </a:rPr>
              <a:t>dosen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tidak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siap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dengan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pembelajaran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ini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dituntut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memberikan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i="1" dirty="0" smtClean="0">
                <a:latin typeface="Bahnschrift Condensed" pitchFamily="34" charset="0"/>
              </a:rPr>
              <a:t>effort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lebih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untuk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melek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teknologi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dan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menjadi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kreator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konten</a:t>
            </a:r>
            <a:r>
              <a:rPr lang="en-GB" dirty="0" smtClean="0">
                <a:latin typeface="Bahnschrift Condensed" pitchFamily="34" charset="0"/>
              </a:rPr>
              <a:t> </a:t>
            </a:r>
            <a:r>
              <a:rPr lang="en-GB" dirty="0" err="1" smtClean="0">
                <a:latin typeface="Bahnschrift Condensed" pitchFamily="34" charset="0"/>
              </a:rPr>
              <a:t>edukasi</a:t>
            </a:r>
            <a:r>
              <a:rPr lang="en-GB" dirty="0" smtClean="0">
                <a:latin typeface="Bahnschrift Condensed" pitchFamily="34" charset="0"/>
              </a:rPr>
              <a:t> yang </a:t>
            </a:r>
            <a:r>
              <a:rPr lang="en-GB" dirty="0" err="1" smtClean="0">
                <a:latin typeface="Bahnschrift Condensed" pitchFamily="34" charset="0"/>
              </a:rPr>
              <a:t>kreatif</a:t>
            </a:r>
            <a:r>
              <a:rPr lang="en-GB" dirty="0" smtClean="0">
                <a:latin typeface="Bahnschrift Condensed" pitchFamily="34" charset="0"/>
              </a:rPr>
              <a:t>.</a:t>
            </a:r>
            <a:endParaRPr lang="en-GB" dirty="0">
              <a:latin typeface="Bahnschrift Condensed" pitchFamily="34" charset="0"/>
            </a:endParaRP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428820" y="120604"/>
            <a:ext cx="8031612" cy="51494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GB" sz="2400" dirty="0" err="1" smtClean="0">
                <a:latin typeface="Bahnschrift SemiBold" pitchFamily="34" charset="0"/>
              </a:rPr>
              <a:t>Tantangan</a:t>
            </a:r>
            <a:r>
              <a:rPr lang="en-GB" sz="2400" dirty="0" smtClean="0">
                <a:latin typeface="Bahnschrift SemiBold" pitchFamily="34" charset="0"/>
              </a:rPr>
              <a:t> </a:t>
            </a:r>
            <a:r>
              <a:rPr lang="en-GB" sz="2400" dirty="0" err="1" smtClean="0">
                <a:latin typeface="Bahnschrift SemiBold" pitchFamily="34" charset="0"/>
              </a:rPr>
              <a:t>Perguruan</a:t>
            </a:r>
            <a:r>
              <a:rPr lang="en-GB" sz="2400" dirty="0" smtClean="0">
                <a:latin typeface="Bahnschrift SemiBold" pitchFamily="34" charset="0"/>
              </a:rPr>
              <a:t> </a:t>
            </a:r>
            <a:r>
              <a:rPr lang="en-GB" sz="2400" dirty="0" err="1" smtClean="0">
                <a:latin typeface="Bahnschrift SemiBold" pitchFamily="34" charset="0"/>
              </a:rPr>
              <a:t>Tinggi</a:t>
            </a:r>
            <a:r>
              <a:rPr lang="en-GB" sz="2400" dirty="0" smtClean="0">
                <a:latin typeface="Bahnschrift SemiBold" pitchFamily="34" charset="0"/>
              </a:rPr>
              <a:t> di </a:t>
            </a:r>
            <a:r>
              <a:rPr lang="en-GB" sz="2400" dirty="0" err="1" smtClean="0">
                <a:latin typeface="Bahnschrift SemiBold" pitchFamily="34" charset="0"/>
              </a:rPr>
              <a:t>masa</a:t>
            </a:r>
            <a:r>
              <a:rPr lang="en-GB" sz="2400" dirty="0" smtClean="0">
                <a:latin typeface="Bahnschrift SemiBold" pitchFamily="34" charset="0"/>
              </a:rPr>
              <a:t> </a:t>
            </a:r>
            <a:r>
              <a:rPr lang="en-GB" sz="2400" dirty="0" err="1" smtClean="0">
                <a:latin typeface="Bahnschrift SemiBold" pitchFamily="34" charset="0"/>
              </a:rPr>
              <a:t>Pandemi</a:t>
            </a:r>
            <a:r>
              <a:rPr lang="en-GB" sz="2400" dirty="0" smtClean="0">
                <a:latin typeface="Bahnschrift SemiBold" pitchFamily="34" charset="0"/>
              </a:rPr>
              <a:t> </a:t>
            </a:r>
            <a:r>
              <a:rPr lang="en-GB" sz="2400" dirty="0" err="1" smtClean="0">
                <a:latin typeface="Bahnschrift SemiBold" pitchFamily="34" charset="0"/>
              </a:rPr>
              <a:t>Covid</a:t>
            </a:r>
            <a:r>
              <a:rPr lang="en-GB" sz="2400" dirty="0" smtClean="0">
                <a:latin typeface="Bahnschrift SemiBold" pitchFamily="34" charset="0"/>
              </a:rPr>
              <a:t> 19</a:t>
            </a:r>
            <a:endParaRPr lang="en-GB" sz="2400" dirty="0">
              <a:latin typeface="Bahnschrift Semi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63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946" y="131540"/>
            <a:ext cx="7802166" cy="866998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GB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Langkah-langkah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Menjawab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Skenario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New Normal </a:t>
            </a:r>
            <a:r>
              <a:rPr lang="en-GB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Pada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Perguruan</a:t>
            </a: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n-GB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Tinggi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971600" y="1412776"/>
            <a:ext cx="7200800" cy="854968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 err="1" smtClean="0">
                <a:solidFill>
                  <a:srgbClr val="FF0000"/>
                </a:solidFill>
              </a:rPr>
              <a:t>membentuk</a:t>
            </a:r>
            <a:r>
              <a:rPr lang="en-GB" sz="2000" b="1" dirty="0" smtClean="0">
                <a:solidFill>
                  <a:srgbClr val="FF0000"/>
                </a:solidFill>
              </a:rPr>
              <a:t> </a:t>
            </a:r>
            <a:r>
              <a:rPr lang="en-GB" sz="2000" b="1" i="1" dirty="0" smtClean="0">
                <a:solidFill>
                  <a:srgbClr val="FF0000"/>
                </a:solidFill>
              </a:rPr>
              <a:t>task force team</a:t>
            </a:r>
            <a:r>
              <a:rPr lang="en-GB" sz="2000" b="1" dirty="0" smtClean="0">
                <a:solidFill>
                  <a:srgbClr val="FF0000"/>
                </a:solidFill>
              </a:rPr>
              <a:t> </a:t>
            </a:r>
            <a:r>
              <a:rPr lang="en-GB" sz="2000" b="1" dirty="0" err="1" smtClean="0">
                <a:solidFill>
                  <a:srgbClr val="FF0000"/>
                </a:solidFill>
              </a:rPr>
              <a:t>sebagai</a:t>
            </a:r>
            <a:r>
              <a:rPr lang="en-GB" sz="2000" b="1" dirty="0" smtClean="0">
                <a:solidFill>
                  <a:srgbClr val="FF0000"/>
                </a:solidFill>
              </a:rPr>
              <a:t> </a:t>
            </a:r>
            <a:r>
              <a:rPr lang="en-GB" sz="2000" b="1" i="1" dirty="0" smtClean="0">
                <a:solidFill>
                  <a:srgbClr val="FF0000"/>
                </a:solidFill>
              </a:rPr>
              <a:t>nerve </a:t>
            </a:r>
            <a:r>
              <a:rPr lang="en-GB" sz="2000" b="1" i="1" dirty="0" err="1" smtClean="0">
                <a:solidFill>
                  <a:srgbClr val="FF0000"/>
                </a:solidFill>
              </a:rPr>
              <a:t>center</a:t>
            </a:r>
            <a:r>
              <a:rPr lang="en-GB" sz="2000" b="1" i="1" dirty="0" smtClean="0">
                <a:solidFill>
                  <a:srgbClr val="FF0000"/>
                </a:solidFill>
              </a:rPr>
              <a:t> </a:t>
            </a:r>
            <a:r>
              <a:rPr lang="en-GB" sz="2000" i="1" dirty="0" smtClean="0"/>
              <a:t>-&gt; </a:t>
            </a:r>
            <a:r>
              <a:rPr lang="en-GB" sz="2000" dirty="0" err="1" smtClean="0"/>
              <a:t>dapat</a:t>
            </a:r>
            <a:r>
              <a:rPr lang="en-GB" sz="2000" dirty="0" smtClean="0"/>
              <a:t> </a:t>
            </a:r>
            <a:r>
              <a:rPr lang="en-GB" sz="2000" dirty="0" err="1" smtClean="0"/>
              <a:t>membantu</a:t>
            </a:r>
            <a:r>
              <a:rPr lang="en-GB" sz="2000" dirty="0" smtClean="0"/>
              <a:t> </a:t>
            </a:r>
            <a:r>
              <a:rPr lang="en-GB" sz="2000" dirty="0" err="1" smtClean="0"/>
              <a:t>pemimpin</a:t>
            </a:r>
            <a:r>
              <a:rPr lang="en-GB" sz="2000" dirty="0" smtClean="0"/>
              <a:t> </a:t>
            </a:r>
            <a:r>
              <a:rPr lang="en-GB" sz="2000" dirty="0" err="1" smtClean="0"/>
              <a:t>institusi</a:t>
            </a:r>
            <a:r>
              <a:rPr lang="en-GB" sz="2000" dirty="0" smtClean="0"/>
              <a:t> </a:t>
            </a:r>
            <a:r>
              <a:rPr lang="en-GB" sz="2000" dirty="0" err="1" smtClean="0"/>
              <a:t>pendidikan</a:t>
            </a:r>
            <a:r>
              <a:rPr lang="en-GB" sz="2000" dirty="0" smtClean="0"/>
              <a:t> </a:t>
            </a:r>
            <a:r>
              <a:rPr lang="en-GB" sz="2000" dirty="0" err="1" smtClean="0"/>
              <a:t>untuk</a:t>
            </a:r>
            <a:r>
              <a:rPr lang="en-GB" sz="2000" dirty="0" smtClean="0"/>
              <a:t> </a:t>
            </a:r>
            <a:r>
              <a:rPr lang="en-GB" sz="2000" dirty="0" err="1" smtClean="0"/>
              <a:t>melakukan</a:t>
            </a:r>
            <a:r>
              <a:rPr lang="en-GB" sz="2000" dirty="0" smtClean="0"/>
              <a:t> </a:t>
            </a:r>
            <a:r>
              <a:rPr lang="en-GB" sz="2000" dirty="0" err="1" smtClean="0"/>
              <a:t>perencanaan</a:t>
            </a:r>
            <a:r>
              <a:rPr lang="en-GB" sz="2000" dirty="0" smtClean="0"/>
              <a:t> </a:t>
            </a:r>
            <a:r>
              <a:rPr lang="en-GB" sz="2000" dirty="0" err="1" smtClean="0"/>
              <a:t>dan</a:t>
            </a:r>
            <a:r>
              <a:rPr lang="en-GB" sz="2000" dirty="0" smtClean="0"/>
              <a:t> </a:t>
            </a:r>
            <a:r>
              <a:rPr lang="en-GB" sz="2000" dirty="0" err="1" smtClean="0"/>
              <a:t>pengelolaan</a:t>
            </a:r>
            <a:r>
              <a:rPr lang="en-GB" sz="2000" dirty="0" smtClean="0"/>
              <a:t> </a:t>
            </a:r>
            <a:r>
              <a:rPr lang="en-GB" sz="2000" dirty="0" err="1" smtClean="0"/>
              <a:t>respons</a:t>
            </a:r>
            <a:r>
              <a:rPr lang="en-GB" sz="2000" dirty="0" smtClean="0"/>
              <a:t> </a:t>
            </a:r>
            <a:r>
              <a:rPr lang="en-GB" sz="2000" dirty="0" err="1" smtClean="0"/>
              <a:t>terhadap</a:t>
            </a:r>
            <a:r>
              <a:rPr lang="en-GB" sz="2000" dirty="0" smtClean="0"/>
              <a:t> Covid-19. 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3995936" y="1052736"/>
            <a:ext cx="864096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304317" y="2780928"/>
            <a:ext cx="2331484" cy="3168352"/>
            <a:chOff x="3759118" y="1733078"/>
            <a:chExt cx="7219287" cy="4523167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CDB14790-6FAE-450D-9D0E-5BD3D2B919C8}"/>
                </a:ext>
              </a:extLst>
            </p:cNvPr>
            <p:cNvSpPr/>
            <p:nvPr/>
          </p:nvSpPr>
          <p:spPr>
            <a:xfrm rot="850503">
              <a:off x="4159077" y="2398131"/>
              <a:ext cx="1079825" cy="1079825"/>
            </a:xfrm>
            <a:prstGeom prst="rect">
              <a:avLst/>
            </a:prstGeom>
            <a:solidFill>
              <a:srgbClr val="85D8DE"/>
            </a:solidFill>
            <a:ln w="12700" cap="flat" cmpd="sng" algn="ctr">
              <a:solidFill>
                <a:srgbClr val="85D8DE">
                  <a:lumMod val="75000"/>
                </a:srgbClr>
              </a:solidFill>
              <a:prstDash val="solid"/>
              <a:miter lim="800000"/>
            </a:ln>
            <a:effectLst>
              <a:outerShdw blurRad="1270000" dist="190500" dir="6000000" sx="120000" sy="120000" kx="-800400" algn="bl" rotWithShape="0">
                <a:prstClr val="black">
                  <a:alpha val="35000"/>
                </a:prstClr>
              </a:outerShdw>
            </a:effectLst>
            <a:scene3d>
              <a:camera prst="isometricOffAxis2Top">
                <a:rot lat="20685423" lon="4603994" rev="18968731"/>
              </a:camera>
              <a:lightRig rig="threePt" dir="t"/>
            </a:scene3d>
            <a:sp3d>
              <a:bevelB w="0" h="3175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202B1C35-FAC6-4C99-BB4F-0B6FF847EFE2}"/>
                </a:ext>
              </a:extLst>
            </p:cNvPr>
            <p:cNvSpPr/>
            <p:nvPr/>
          </p:nvSpPr>
          <p:spPr>
            <a:xfrm rot="850503">
              <a:off x="6347613" y="2943277"/>
              <a:ext cx="1079825" cy="1079825"/>
            </a:xfrm>
            <a:prstGeom prst="rect">
              <a:avLst/>
            </a:prstGeom>
            <a:solidFill>
              <a:srgbClr val="85D8DE"/>
            </a:solidFill>
            <a:ln w="12700" cap="flat" cmpd="sng" algn="ctr">
              <a:solidFill>
                <a:srgbClr val="85D8DE">
                  <a:lumMod val="75000"/>
                </a:srgbClr>
              </a:solidFill>
              <a:prstDash val="solid"/>
              <a:miter lim="800000"/>
            </a:ln>
            <a:effectLst>
              <a:outerShdw blurRad="1270000" dist="190500" dir="6000000" sx="120000" sy="120000" kx="-800400" algn="bl" rotWithShape="0">
                <a:prstClr val="black">
                  <a:alpha val="35000"/>
                </a:prstClr>
              </a:outerShdw>
            </a:effectLst>
            <a:scene3d>
              <a:camera prst="isometricOffAxis2Top">
                <a:rot lat="19838825" lon="5067636" rev="17278055"/>
              </a:camera>
              <a:lightRig rig="threePt" dir="t"/>
            </a:scene3d>
            <a:sp3d>
              <a:bevelB w="0" h="2540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337860BB-05AC-40E3-9FEE-F4AF81E81E6C}"/>
                </a:ext>
              </a:extLst>
            </p:cNvPr>
            <p:cNvSpPr/>
            <p:nvPr/>
          </p:nvSpPr>
          <p:spPr>
            <a:xfrm rot="850503">
              <a:off x="7531269" y="3653469"/>
              <a:ext cx="1079825" cy="1079825"/>
            </a:xfrm>
            <a:prstGeom prst="rect">
              <a:avLst/>
            </a:prstGeom>
            <a:solidFill>
              <a:srgbClr val="85D8DE"/>
            </a:solidFill>
            <a:ln w="12700" cap="flat" cmpd="sng" algn="ctr">
              <a:solidFill>
                <a:srgbClr val="85D8DE">
                  <a:lumMod val="75000"/>
                </a:srgbClr>
              </a:solidFill>
              <a:prstDash val="solid"/>
              <a:miter lim="800000"/>
            </a:ln>
            <a:effectLst>
              <a:outerShdw blurRad="1270000" dist="190500" dir="6000000" sx="120000" sy="120000" kx="-800400" algn="bl" rotWithShape="0">
                <a:prstClr val="black">
                  <a:alpha val="35000"/>
                </a:prstClr>
              </a:outerShdw>
            </a:effectLst>
            <a:scene3d>
              <a:camera prst="isometricOffAxis2Top">
                <a:rot lat="19838825" lon="5067636" rev="17278055"/>
              </a:camera>
              <a:lightRig rig="threePt" dir="t"/>
            </a:scene3d>
            <a:sp3d>
              <a:bevelB w="0" h="1905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D0358123-5F6B-418B-B2CB-CBEF5EAC131A}"/>
                </a:ext>
              </a:extLst>
            </p:cNvPr>
            <p:cNvSpPr/>
            <p:nvPr/>
          </p:nvSpPr>
          <p:spPr>
            <a:xfrm rot="850503">
              <a:off x="8714924" y="4363662"/>
              <a:ext cx="1079825" cy="1079825"/>
            </a:xfrm>
            <a:prstGeom prst="rect">
              <a:avLst/>
            </a:prstGeom>
            <a:solidFill>
              <a:srgbClr val="85D8DE"/>
            </a:solidFill>
            <a:ln w="12700" cap="flat" cmpd="sng" algn="ctr">
              <a:solidFill>
                <a:srgbClr val="85D8DE">
                  <a:lumMod val="75000"/>
                </a:srgbClr>
              </a:solidFill>
              <a:prstDash val="solid"/>
              <a:miter lim="800000"/>
            </a:ln>
            <a:effectLst>
              <a:outerShdw blurRad="1270000" dist="190500" dir="6000000" sx="120000" sy="120000" kx="-800400" algn="bl" rotWithShape="0">
                <a:prstClr val="black">
                  <a:alpha val="35000"/>
                </a:prstClr>
              </a:outerShdw>
            </a:effectLst>
            <a:scene3d>
              <a:camera prst="isometricOffAxis2Top">
                <a:rot lat="19838825" lon="5067636" rev="17278055"/>
              </a:camera>
              <a:lightRig rig="threePt" dir="t"/>
            </a:scene3d>
            <a:sp3d>
              <a:bevelB w="0" h="1270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F9BDAF07-6C12-4524-831A-2FB65DFCA907}"/>
                </a:ext>
              </a:extLst>
            </p:cNvPr>
            <p:cNvSpPr/>
            <p:nvPr/>
          </p:nvSpPr>
          <p:spPr>
            <a:xfrm rot="850503">
              <a:off x="9898580" y="5073854"/>
              <a:ext cx="1079825" cy="1079825"/>
            </a:xfrm>
            <a:prstGeom prst="rect">
              <a:avLst/>
            </a:prstGeom>
            <a:solidFill>
              <a:srgbClr val="85D8DE"/>
            </a:solidFill>
            <a:ln w="12700" cap="flat" cmpd="sng" algn="ctr">
              <a:solidFill>
                <a:srgbClr val="85D8DE">
                  <a:lumMod val="75000"/>
                </a:srgbClr>
              </a:solidFill>
              <a:prstDash val="solid"/>
              <a:miter lim="800000"/>
            </a:ln>
            <a:effectLst>
              <a:outerShdw blurRad="1270000" dist="190500" dir="6000000" sx="120000" sy="120000" kx="-800400" algn="bl" rotWithShape="0">
                <a:prstClr val="black">
                  <a:alpha val="35000"/>
                </a:prstClr>
              </a:outerShdw>
            </a:effectLst>
            <a:scene3d>
              <a:camera prst="isometricOffAxis2Top">
                <a:rot lat="19838825" lon="5067636" rev="17278055"/>
              </a:camera>
              <a:lightRig rig="threePt" dir="t"/>
            </a:scene3d>
            <a:sp3d>
              <a:bevelB w="0" h="6350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4" name="Freeform: Shape 7">
              <a:extLst>
                <a:ext uri="{FF2B5EF4-FFF2-40B4-BE49-F238E27FC236}">
                  <a16:creationId xmlns:a16="http://schemas.microsoft.com/office/drawing/2014/main" xmlns="" id="{4F0E71C5-7559-4492-87F2-5C911CA78643}"/>
                </a:ext>
              </a:extLst>
            </p:cNvPr>
            <p:cNvSpPr/>
            <p:nvPr/>
          </p:nvSpPr>
          <p:spPr>
            <a:xfrm rot="3642048" flipH="1">
              <a:off x="5483094" y="2276338"/>
              <a:ext cx="2006226" cy="919706"/>
            </a:xfrm>
            <a:custGeom>
              <a:avLst/>
              <a:gdLst>
                <a:gd name="connsiteX0" fmla="*/ 3983468 w 5286428"/>
                <a:gd name="connsiteY0" fmla="*/ 488159 h 2423436"/>
                <a:gd name="connsiteX1" fmla="*/ 3912464 w 5286428"/>
                <a:gd name="connsiteY1" fmla="*/ 402272 h 2423436"/>
                <a:gd name="connsiteX2" fmla="*/ 3560961 w 5286428"/>
                <a:gd name="connsiteY2" fmla="*/ 447897 h 2423436"/>
                <a:gd name="connsiteX3" fmla="*/ 3058909 w 5286428"/>
                <a:gd name="connsiteY3" fmla="*/ 1099716 h 2423436"/>
                <a:gd name="connsiteX4" fmla="*/ 3008921 w 5286428"/>
                <a:gd name="connsiteY4" fmla="*/ 1284917 h 2423436"/>
                <a:gd name="connsiteX5" fmla="*/ 3016713 w 5286428"/>
                <a:gd name="connsiteY5" fmla="*/ 1308331 h 2423436"/>
                <a:gd name="connsiteX6" fmla="*/ 3015656 w 5286428"/>
                <a:gd name="connsiteY6" fmla="*/ 1352485 h 2423436"/>
                <a:gd name="connsiteX7" fmla="*/ 3175556 w 5286428"/>
                <a:gd name="connsiteY7" fmla="*/ 2255341 h 2423436"/>
                <a:gd name="connsiteX8" fmla="*/ 3411496 w 5286428"/>
                <a:gd name="connsiteY8" fmla="*/ 2420283 h 2423436"/>
                <a:gd name="connsiteX9" fmla="*/ 3576437 w 5286428"/>
                <a:gd name="connsiteY9" fmla="*/ 2184345 h 2423436"/>
                <a:gd name="connsiteX10" fmla="*/ 3441285 w 5286428"/>
                <a:gd name="connsiteY10" fmla="*/ 1421218 h 2423436"/>
                <a:gd name="connsiteX11" fmla="*/ 3456036 w 5286428"/>
                <a:gd name="connsiteY11" fmla="*/ 1405598 h 2423436"/>
                <a:gd name="connsiteX12" fmla="*/ 3958088 w 5286428"/>
                <a:gd name="connsiteY12" fmla="*/ 753778 h 2423436"/>
                <a:gd name="connsiteX13" fmla="*/ 4002016 w 5286428"/>
                <a:gd name="connsiteY13" fmla="*/ 664470 h 2423436"/>
                <a:gd name="connsiteX14" fmla="*/ 4010030 w 5286428"/>
                <a:gd name="connsiteY14" fmla="*/ 592549 h 2423436"/>
                <a:gd name="connsiteX15" fmla="*/ 3983468 w 5286428"/>
                <a:gd name="connsiteY15" fmla="*/ 488159 h 2423436"/>
                <a:gd name="connsiteX16" fmla="*/ 4170030 w 5286428"/>
                <a:gd name="connsiteY16" fmla="*/ 419181 h 2423436"/>
                <a:gd name="connsiteX17" fmla="*/ 3815793 w 5286428"/>
                <a:gd name="connsiteY17" fmla="*/ 189898 h 2423436"/>
                <a:gd name="connsiteX18" fmla="*/ 2483738 w 5286428"/>
                <a:gd name="connsiteY18" fmla="*/ 204436 h 2423436"/>
                <a:gd name="connsiteX19" fmla="*/ 2379630 w 5286428"/>
                <a:gd name="connsiteY19" fmla="*/ 226640 h 2423436"/>
                <a:gd name="connsiteX20" fmla="*/ 2377740 w 5286428"/>
                <a:gd name="connsiteY20" fmla="*/ 248749 h 2423436"/>
                <a:gd name="connsiteX21" fmla="*/ 2364284 w 5286428"/>
                <a:gd name="connsiteY21" fmla="*/ 227803 h 2423436"/>
                <a:gd name="connsiteX22" fmla="*/ 2297355 w 5286428"/>
                <a:gd name="connsiteY22" fmla="*/ 306568 h 2423436"/>
                <a:gd name="connsiteX23" fmla="*/ 2253459 w 5286428"/>
                <a:gd name="connsiteY23" fmla="*/ 296426 h 2423436"/>
                <a:gd name="connsiteX24" fmla="*/ 1600064 w 5286428"/>
                <a:gd name="connsiteY24" fmla="*/ 405573 h 2423436"/>
                <a:gd name="connsiteX25" fmla="*/ 1577377 w 5286428"/>
                <a:gd name="connsiteY25" fmla="*/ 414238 h 2423436"/>
                <a:gd name="connsiteX26" fmla="*/ 1545396 w 5286428"/>
                <a:gd name="connsiteY26" fmla="*/ 396768 h 2423436"/>
                <a:gd name="connsiteX27" fmla="*/ 255440 w 5286428"/>
                <a:gd name="connsiteY27" fmla="*/ 257952 h 2423436"/>
                <a:gd name="connsiteX28" fmla="*/ 3767 w 5286428"/>
                <a:gd name="connsiteY28" fmla="*/ 460722 h 2423436"/>
                <a:gd name="connsiteX29" fmla="*/ 1331 w 5286428"/>
                <a:gd name="connsiteY29" fmla="*/ 483373 h 2423436"/>
                <a:gd name="connsiteX30" fmla="*/ 204102 w 5286428"/>
                <a:gd name="connsiteY30" fmla="*/ 735045 h 2423436"/>
                <a:gd name="connsiteX31" fmla="*/ 1494058 w 5286428"/>
                <a:gd name="connsiteY31" fmla="*/ 873863 h 2423436"/>
                <a:gd name="connsiteX32" fmla="*/ 1584423 w 5286428"/>
                <a:gd name="connsiteY32" fmla="*/ 865525 h 2423436"/>
                <a:gd name="connsiteX33" fmla="*/ 1595683 w 5286428"/>
                <a:gd name="connsiteY33" fmla="*/ 859575 h 2423436"/>
                <a:gd name="connsiteX34" fmla="*/ 1679130 w 5286428"/>
                <a:gd name="connsiteY34" fmla="*/ 878863 h 2423436"/>
                <a:gd name="connsiteX35" fmla="*/ 2227107 w 5286428"/>
                <a:gd name="connsiteY35" fmla="*/ 787324 h 2423436"/>
                <a:gd name="connsiteX36" fmla="*/ 1969185 w 5286428"/>
                <a:gd name="connsiteY36" fmla="*/ 1117092 h 2423436"/>
                <a:gd name="connsiteX37" fmla="*/ 932923 w 5286428"/>
                <a:gd name="connsiteY37" fmla="*/ 1472666 h 2423436"/>
                <a:gd name="connsiteX38" fmla="*/ 783856 w 5286428"/>
                <a:gd name="connsiteY38" fmla="*/ 1777471 h 2423436"/>
                <a:gd name="connsiteX39" fmla="*/ 1088661 w 5286428"/>
                <a:gd name="connsiteY39" fmla="*/ 1926538 h 2423436"/>
                <a:gd name="connsiteX40" fmla="*/ 2140074 w 5286428"/>
                <a:gd name="connsiteY40" fmla="*/ 1565766 h 2423436"/>
                <a:gd name="connsiteX41" fmla="*/ 2148899 w 5286428"/>
                <a:gd name="connsiteY41" fmla="*/ 1560601 h 2423436"/>
                <a:gd name="connsiteX42" fmla="*/ 2227514 w 5286428"/>
                <a:gd name="connsiteY42" fmla="*/ 1535084 h 2423436"/>
                <a:gd name="connsiteX43" fmla="*/ 2299902 w 5286428"/>
                <a:gd name="connsiteY43" fmla="*/ 1473133 h 2423436"/>
                <a:gd name="connsiteX44" fmla="*/ 2696870 w 5286428"/>
                <a:gd name="connsiteY44" fmla="*/ 965575 h 2423436"/>
                <a:gd name="connsiteX45" fmla="*/ 3047815 w 5286428"/>
                <a:gd name="connsiteY45" fmla="*/ 961742 h 2423436"/>
                <a:gd name="connsiteX46" fmla="*/ 3492182 w 5286428"/>
                <a:gd name="connsiteY46" fmla="*/ 396482 h 2423436"/>
                <a:gd name="connsiteX47" fmla="*/ 3969472 w 5286428"/>
                <a:gd name="connsiteY47" fmla="*/ 339323 h 2423436"/>
                <a:gd name="connsiteX48" fmla="*/ 4026625 w 5286428"/>
                <a:gd name="connsiteY48" fmla="*/ 816609 h 2423436"/>
                <a:gd name="connsiteX49" fmla="*/ 3938334 w 5286428"/>
                <a:gd name="connsiteY49" fmla="*/ 928914 h 2423436"/>
                <a:gd name="connsiteX50" fmla="*/ 3972369 w 5286428"/>
                <a:gd name="connsiteY50" fmla="*/ 921658 h 2423436"/>
                <a:gd name="connsiteX51" fmla="*/ 4197881 w 5286428"/>
                <a:gd name="connsiteY51" fmla="*/ 625599 h 2423436"/>
                <a:gd name="connsiteX52" fmla="*/ 4201645 w 5286428"/>
                <a:gd name="connsiteY52" fmla="*/ 567423 h 2423436"/>
                <a:gd name="connsiteX53" fmla="*/ 4170030 w 5286428"/>
                <a:gd name="connsiteY53" fmla="*/ 419181 h 2423436"/>
                <a:gd name="connsiteX54" fmla="*/ 5221384 w 5286428"/>
                <a:gd name="connsiteY54" fmla="*/ 264694 h 2423436"/>
                <a:gd name="connsiteX55" fmla="*/ 4814977 w 5286428"/>
                <a:gd name="connsiteY55" fmla="*/ 1904 h 2423436"/>
                <a:gd name="connsiteX56" fmla="*/ 4257612 w 5286428"/>
                <a:gd name="connsiteY56" fmla="*/ 471443 h 2423436"/>
                <a:gd name="connsiteX57" fmla="*/ 4727158 w 5286428"/>
                <a:gd name="connsiteY57" fmla="*/ 1028814 h 2423436"/>
                <a:gd name="connsiteX58" fmla="*/ 5284525 w 5286428"/>
                <a:gd name="connsiteY58" fmla="*/ 559272 h 2423436"/>
                <a:gd name="connsiteX59" fmla="*/ 5221384 w 5286428"/>
                <a:gd name="connsiteY59" fmla="*/ 264694 h 2423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286428" h="2423436">
                  <a:moveTo>
                    <a:pt x="3983468" y="488159"/>
                  </a:moveTo>
                  <a:cubicBezTo>
                    <a:pt x="3967091" y="455552"/>
                    <a:pt x="3943307" y="426029"/>
                    <a:pt x="3912464" y="402272"/>
                  </a:cubicBezTo>
                  <a:cubicBezTo>
                    <a:pt x="3802801" y="317807"/>
                    <a:pt x="3645426" y="338233"/>
                    <a:pt x="3560961" y="447897"/>
                  </a:cubicBezTo>
                  <a:lnTo>
                    <a:pt x="3058909" y="1099716"/>
                  </a:lnTo>
                  <a:cubicBezTo>
                    <a:pt x="3016675" y="1154549"/>
                    <a:pt x="3000665" y="1221308"/>
                    <a:pt x="3008921" y="1284917"/>
                  </a:cubicBezTo>
                  <a:lnTo>
                    <a:pt x="3016713" y="1308331"/>
                  </a:lnTo>
                  <a:lnTo>
                    <a:pt x="3015656" y="1352485"/>
                  </a:lnTo>
                  <a:lnTo>
                    <a:pt x="3175556" y="2255341"/>
                  </a:lnTo>
                  <a:cubicBezTo>
                    <a:pt x="3195160" y="2366042"/>
                    <a:pt x="3300795" y="2439889"/>
                    <a:pt x="3411496" y="2420283"/>
                  </a:cubicBezTo>
                  <a:cubicBezTo>
                    <a:pt x="3522194" y="2400678"/>
                    <a:pt x="3596042" y="2295044"/>
                    <a:pt x="3576437" y="2184345"/>
                  </a:cubicBezTo>
                  <a:lnTo>
                    <a:pt x="3441285" y="1421218"/>
                  </a:lnTo>
                  <a:lnTo>
                    <a:pt x="3456036" y="1405598"/>
                  </a:lnTo>
                  <a:lnTo>
                    <a:pt x="3958088" y="753778"/>
                  </a:lnTo>
                  <a:cubicBezTo>
                    <a:pt x="3979204" y="726361"/>
                    <a:pt x="3993766" y="695964"/>
                    <a:pt x="4002016" y="664470"/>
                  </a:cubicBezTo>
                  <a:cubicBezTo>
                    <a:pt x="4008202" y="640847"/>
                    <a:pt x="4010839" y="616609"/>
                    <a:pt x="4010030" y="592549"/>
                  </a:cubicBezTo>
                  <a:cubicBezTo>
                    <a:pt x="4008815" y="556457"/>
                    <a:pt x="3999846" y="520766"/>
                    <a:pt x="3983468" y="488159"/>
                  </a:cubicBezTo>
                  <a:close/>
                  <a:moveTo>
                    <a:pt x="4170030" y="419181"/>
                  </a:moveTo>
                  <a:cubicBezTo>
                    <a:pt x="4110593" y="282820"/>
                    <a:pt x="3973894" y="188175"/>
                    <a:pt x="3815793" y="189898"/>
                  </a:cubicBezTo>
                  <a:lnTo>
                    <a:pt x="2483738" y="204436"/>
                  </a:lnTo>
                  <a:lnTo>
                    <a:pt x="2379630" y="226640"/>
                  </a:lnTo>
                  <a:lnTo>
                    <a:pt x="2377740" y="248749"/>
                  </a:lnTo>
                  <a:lnTo>
                    <a:pt x="2364284" y="227803"/>
                  </a:lnTo>
                  <a:lnTo>
                    <a:pt x="2297355" y="306568"/>
                  </a:lnTo>
                  <a:lnTo>
                    <a:pt x="2253459" y="296426"/>
                  </a:lnTo>
                  <a:lnTo>
                    <a:pt x="1600064" y="405573"/>
                  </a:lnTo>
                  <a:cubicBezTo>
                    <a:pt x="1592502" y="408459"/>
                    <a:pt x="1584940" y="411349"/>
                    <a:pt x="1577377" y="414238"/>
                  </a:cubicBezTo>
                  <a:lnTo>
                    <a:pt x="1545396" y="396768"/>
                  </a:lnTo>
                  <a:lnTo>
                    <a:pt x="255440" y="257952"/>
                  </a:lnTo>
                  <a:cubicBezTo>
                    <a:pt x="129955" y="244451"/>
                    <a:pt x="17273" y="335231"/>
                    <a:pt x="3767" y="460722"/>
                  </a:cubicBezTo>
                  <a:lnTo>
                    <a:pt x="1331" y="483373"/>
                  </a:lnTo>
                  <a:cubicBezTo>
                    <a:pt x="-12174" y="608863"/>
                    <a:pt x="78612" y="721541"/>
                    <a:pt x="204102" y="735045"/>
                  </a:cubicBezTo>
                  <a:lnTo>
                    <a:pt x="1494058" y="873863"/>
                  </a:lnTo>
                  <a:cubicBezTo>
                    <a:pt x="1525430" y="877235"/>
                    <a:pt x="1556002" y="874092"/>
                    <a:pt x="1584423" y="865525"/>
                  </a:cubicBezTo>
                  <a:lnTo>
                    <a:pt x="1595683" y="859575"/>
                  </a:lnTo>
                  <a:lnTo>
                    <a:pt x="1679130" y="878863"/>
                  </a:lnTo>
                  <a:lnTo>
                    <a:pt x="2227107" y="787324"/>
                  </a:lnTo>
                  <a:lnTo>
                    <a:pt x="1969185" y="1117092"/>
                  </a:lnTo>
                  <a:lnTo>
                    <a:pt x="932923" y="1472666"/>
                  </a:lnTo>
                  <a:cubicBezTo>
                    <a:pt x="807591" y="1515671"/>
                    <a:pt x="740851" y="1652141"/>
                    <a:pt x="783856" y="1777471"/>
                  </a:cubicBezTo>
                  <a:cubicBezTo>
                    <a:pt x="826861" y="1902804"/>
                    <a:pt x="963332" y="1969545"/>
                    <a:pt x="1088661" y="1926538"/>
                  </a:cubicBezTo>
                  <a:lnTo>
                    <a:pt x="2140074" y="1565766"/>
                  </a:lnTo>
                  <a:cubicBezTo>
                    <a:pt x="2143016" y="1564043"/>
                    <a:pt x="2145958" y="1562324"/>
                    <a:pt x="2148899" y="1560601"/>
                  </a:cubicBezTo>
                  <a:cubicBezTo>
                    <a:pt x="2175104" y="1552092"/>
                    <a:pt x="2201309" y="1543589"/>
                    <a:pt x="2227514" y="1535084"/>
                  </a:cubicBezTo>
                  <a:cubicBezTo>
                    <a:pt x="2254766" y="1519953"/>
                    <a:pt x="2279493" y="1499228"/>
                    <a:pt x="2299902" y="1473133"/>
                  </a:cubicBezTo>
                  <a:lnTo>
                    <a:pt x="2696870" y="965575"/>
                  </a:lnTo>
                  <a:lnTo>
                    <a:pt x="3047815" y="961742"/>
                  </a:lnTo>
                  <a:lnTo>
                    <a:pt x="3492182" y="396482"/>
                  </a:lnTo>
                  <a:cubicBezTo>
                    <a:pt x="3608201" y="248897"/>
                    <a:pt x="3821889" y="223314"/>
                    <a:pt x="3969472" y="339323"/>
                  </a:cubicBezTo>
                  <a:cubicBezTo>
                    <a:pt x="4117056" y="455344"/>
                    <a:pt x="4142639" y="669033"/>
                    <a:pt x="4026625" y="816609"/>
                  </a:cubicBezTo>
                  <a:lnTo>
                    <a:pt x="3938334" y="928914"/>
                  </a:lnTo>
                  <a:lnTo>
                    <a:pt x="3972369" y="921658"/>
                  </a:lnTo>
                  <a:cubicBezTo>
                    <a:pt x="4091682" y="869647"/>
                    <a:pt x="4179056" y="758489"/>
                    <a:pt x="4197881" y="625599"/>
                  </a:cubicBezTo>
                  <a:cubicBezTo>
                    <a:pt x="4200570" y="606614"/>
                    <a:pt x="4201861" y="587186"/>
                    <a:pt x="4201645" y="567423"/>
                  </a:cubicBezTo>
                  <a:cubicBezTo>
                    <a:pt x="4201071" y="514723"/>
                    <a:pt x="4189843" y="464635"/>
                    <a:pt x="4170030" y="419181"/>
                  </a:cubicBezTo>
                  <a:close/>
                  <a:moveTo>
                    <a:pt x="5221384" y="264694"/>
                  </a:moveTo>
                  <a:cubicBezTo>
                    <a:pt x="5140792" y="120222"/>
                    <a:pt x="4992212" y="17060"/>
                    <a:pt x="4814977" y="1904"/>
                  </a:cubicBezTo>
                  <a:cubicBezTo>
                    <a:pt x="4531406" y="-22349"/>
                    <a:pt x="4281864" y="187877"/>
                    <a:pt x="4257612" y="471443"/>
                  </a:cubicBezTo>
                  <a:cubicBezTo>
                    <a:pt x="4233362" y="755019"/>
                    <a:pt x="4443584" y="1004564"/>
                    <a:pt x="4727158" y="1028814"/>
                  </a:cubicBezTo>
                  <a:cubicBezTo>
                    <a:pt x="5010729" y="1053068"/>
                    <a:pt x="5260270" y="842845"/>
                    <a:pt x="5284525" y="559272"/>
                  </a:cubicBezTo>
                  <a:cubicBezTo>
                    <a:pt x="5293618" y="452932"/>
                    <a:pt x="5269739" y="351377"/>
                    <a:pt x="5221384" y="264694"/>
                  </a:cubicBezTo>
                  <a:close/>
                </a:path>
              </a:pathLst>
            </a:custGeom>
            <a:solidFill>
              <a:srgbClr val="85D8D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5" name="자유형: 도형 50">
              <a:extLst>
                <a:ext uri="{FF2B5EF4-FFF2-40B4-BE49-F238E27FC236}">
                  <a16:creationId xmlns:a16="http://schemas.microsoft.com/office/drawing/2014/main" xmlns="" id="{0E4ECB5D-752D-43A5-92C1-CDBD8D004472}"/>
                </a:ext>
              </a:extLst>
            </p:cNvPr>
            <p:cNvSpPr/>
            <p:nvPr/>
          </p:nvSpPr>
          <p:spPr>
            <a:xfrm rot="432250" flipH="1">
              <a:off x="3759118" y="3958702"/>
              <a:ext cx="1182920" cy="2297543"/>
            </a:xfrm>
            <a:custGeom>
              <a:avLst/>
              <a:gdLst>
                <a:gd name="connsiteX0" fmla="*/ 47611 w 597083"/>
                <a:gd name="connsiteY0" fmla="*/ 164963 h 1159692"/>
                <a:gd name="connsiteX1" fmla="*/ 78613 w 597083"/>
                <a:gd name="connsiteY1" fmla="*/ 179967 h 1159692"/>
                <a:gd name="connsiteX2" fmla="*/ 220124 w 597083"/>
                <a:gd name="connsiteY2" fmla="*/ 338945 h 1159692"/>
                <a:gd name="connsiteX3" fmla="*/ 384960 w 597083"/>
                <a:gd name="connsiteY3" fmla="*/ 280555 h 1159692"/>
                <a:gd name="connsiteX4" fmla="*/ 442403 w 597083"/>
                <a:gd name="connsiteY4" fmla="*/ 307947 h 1159692"/>
                <a:gd name="connsiteX5" fmla="*/ 415012 w 597083"/>
                <a:gd name="connsiteY5" fmla="*/ 365390 h 1159692"/>
                <a:gd name="connsiteX6" fmla="*/ 219889 w 597083"/>
                <a:gd name="connsiteY6" fmla="*/ 434509 h 1159692"/>
                <a:gd name="connsiteX7" fmla="*/ 185495 w 597083"/>
                <a:gd name="connsiteY7" fmla="*/ 432710 h 1159692"/>
                <a:gd name="connsiteX8" fmla="*/ 164104 w 597083"/>
                <a:gd name="connsiteY8" fmla="*/ 408958 h 1159692"/>
                <a:gd name="connsiteX9" fmla="*/ 160328 w 597083"/>
                <a:gd name="connsiteY9" fmla="*/ 407131 h 1159692"/>
                <a:gd name="connsiteX10" fmla="*/ 11387 w 597083"/>
                <a:gd name="connsiteY10" fmla="*/ 239806 h 1159692"/>
                <a:gd name="connsiteX11" fmla="*/ 15080 w 597083"/>
                <a:gd name="connsiteY11" fmla="*/ 176274 h 1159692"/>
                <a:gd name="connsiteX12" fmla="*/ 47611 w 597083"/>
                <a:gd name="connsiteY12" fmla="*/ 164963 h 1159692"/>
                <a:gd name="connsiteX13" fmla="*/ 428951 w 597083"/>
                <a:gd name="connsiteY13" fmla="*/ 233682 h 1159692"/>
                <a:gd name="connsiteX14" fmla="*/ 481657 w 597083"/>
                <a:gd name="connsiteY14" fmla="*/ 343153 h 1159692"/>
                <a:gd name="connsiteX15" fmla="*/ 382604 w 597083"/>
                <a:gd name="connsiteY15" fmla="*/ 626143 h 1159692"/>
                <a:gd name="connsiteX16" fmla="*/ 366582 w 597083"/>
                <a:gd name="connsiteY16" fmla="*/ 653121 h 1159692"/>
                <a:gd name="connsiteX17" fmla="*/ 371948 w 597083"/>
                <a:gd name="connsiteY17" fmla="*/ 661725 h 1159692"/>
                <a:gd name="connsiteX18" fmla="*/ 396441 w 597083"/>
                <a:gd name="connsiteY18" fmla="*/ 808797 h 1159692"/>
                <a:gd name="connsiteX19" fmla="*/ 396254 w 597083"/>
                <a:gd name="connsiteY19" fmla="*/ 814260 h 1159692"/>
                <a:gd name="connsiteX20" fmla="*/ 402309 w 597083"/>
                <a:gd name="connsiteY20" fmla="*/ 819792 h 1159692"/>
                <a:gd name="connsiteX21" fmla="*/ 526090 w 597083"/>
                <a:gd name="connsiteY21" fmla="*/ 1084267 h 1159692"/>
                <a:gd name="connsiteX22" fmla="*/ 501307 w 597083"/>
                <a:gd name="connsiteY22" fmla="*/ 1152657 h 1159692"/>
                <a:gd name="connsiteX23" fmla="*/ 496663 w 597083"/>
                <a:gd name="connsiteY23" fmla="*/ 1154830 h 1159692"/>
                <a:gd name="connsiteX24" fmla="*/ 428273 w 597083"/>
                <a:gd name="connsiteY24" fmla="*/ 1130047 h 1159692"/>
                <a:gd name="connsiteX25" fmla="*/ 304492 w 597083"/>
                <a:gd name="connsiteY25" fmla="*/ 865572 h 1159692"/>
                <a:gd name="connsiteX26" fmla="*/ 299666 w 597083"/>
                <a:gd name="connsiteY26" fmla="*/ 845726 h 1159692"/>
                <a:gd name="connsiteX27" fmla="*/ 300110 w 597083"/>
                <a:gd name="connsiteY27" fmla="*/ 842894 h 1159692"/>
                <a:gd name="connsiteX28" fmla="*/ 289908 w 597083"/>
                <a:gd name="connsiteY28" fmla="*/ 826538 h 1159692"/>
                <a:gd name="connsiteX29" fmla="*/ 269367 w 597083"/>
                <a:gd name="connsiteY29" fmla="*/ 703194 h 1159692"/>
                <a:gd name="connsiteX30" fmla="*/ 218004 w 597083"/>
                <a:gd name="connsiteY30" fmla="*/ 782191 h 1159692"/>
                <a:gd name="connsiteX31" fmla="*/ 218004 w 597083"/>
                <a:gd name="connsiteY31" fmla="*/ 1028772 h 1159692"/>
                <a:gd name="connsiteX32" fmla="*/ 164004 w 597083"/>
                <a:gd name="connsiteY32" fmla="*/ 1082772 h 1159692"/>
                <a:gd name="connsiteX33" fmla="*/ 110004 w 597083"/>
                <a:gd name="connsiteY33" fmla="*/ 1028772 h 1159692"/>
                <a:gd name="connsiteX34" fmla="*/ 110004 w 597083"/>
                <a:gd name="connsiteY34" fmla="*/ 778586 h 1159692"/>
                <a:gd name="connsiteX35" fmla="*/ 110459 w 597083"/>
                <a:gd name="connsiteY35" fmla="*/ 776330 h 1159692"/>
                <a:gd name="connsiteX36" fmla="*/ 110149 w 597083"/>
                <a:gd name="connsiteY36" fmla="*/ 757730 h 1159692"/>
                <a:gd name="connsiteX37" fmla="*/ 118049 w 597083"/>
                <a:gd name="connsiteY37" fmla="*/ 737794 h 1159692"/>
                <a:gd name="connsiteX38" fmla="*/ 216650 w 597083"/>
                <a:gd name="connsiteY38" fmla="*/ 586147 h 1159692"/>
                <a:gd name="connsiteX39" fmla="*/ 217408 w 597083"/>
                <a:gd name="connsiteY39" fmla="*/ 585374 h 1159692"/>
                <a:gd name="connsiteX40" fmla="*/ 220428 w 597083"/>
                <a:gd name="connsiteY40" fmla="*/ 569377 h 1159692"/>
                <a:gd name="connsiteX41" fmla="*/ 261754 w 597083"/>
                <a:gd name="connsiteY41" fmla="*/ 451312 h 1159692"/>
                <a:gd name="connsiteX42" fmla="*/ 414296 w 597083"/>
                <a:gd name="connsiteY42" fmla="*/ 397276 h 1159692"/>
                <a:gd name="connsiteX43" fmla="*/ 460865 w 597083"/>
                <a:gd name="connsiteY43" fmla="*/ 299620 h 1159692"/>
                <a:gd name="connsiteX44" fmla="*/ 363209 w 597083"/>
                <a:gd name="connsiteY44" fmla="*/ 253052 h 1159692"/>
                <a:gd name="connsiteX45" fmla="*/ 332902 w 597083"/>
                <a:gd name="connsiteY45" fmla="*/ 263789 h 1159692"/>
                <a:gd name="connsiteX46" fmla="*/ 336901 w 597083"/>
                <a:gd name="connsiteY46" fmla="*/ 257054 h 1159692"/>
                <a:gd name="connsiteX47" fmla="*/ 428951 w 597083"/>
                <a:gd name="connsiteY47" fmla="*/ 233682 h 1159692"/>
                <a:gd name="connsiteX48" fmla="*/ 191979 w 597083"/>
                <a:gd name="connsiteY48" fmla="*/ 95591 h 1159692"/>
                <a:gd name="connsiteX49" fmla="*/ 218674 w 597083"/>
                <a:gd name="connsiteY49" fmla="*/ 117354 h 1159692"/>
                <a:gd name="connsiteX50" fmla="*/ 309401 w 597083"/>
                <a:gd name="connsiteY50" fmla="*/ 285777 h 1159692"/>
                <a:gd name="connsiteX51" fmla="*/ 309770 w 597083"/>
                <a:gd name="connsiteY51" fmla="*/ 289402 h 1159692"/>
                <a:gd name="connsiteX52" fmla="*/ 222763 w 597083"/>
                <a:gd name="connsiteY52" fmla="*/ 314716 h 1159692"/>
                <a:gd name="connsiteX53" fmla="*/ 139439 w 597083"/>
                <a:gd name="connsiteY53" fmla="*/ 160037 h 1159692"/>
                <a:gd name="connsiteX54" fmla="*/ 157715 w 597083"/>
                <a:gd name="connsiteY54" fmla="*/ 99078 h 1159692"/>
                <a:gd name="connsiteX55" fmla="*/ 191979 w 597083"/>
                <a:gd name="connsiteY55" fmla="*/ 95591 h 1159692"/>
                <a:gd name="connsiteX56" fmla="*/ 508693 w 597083"/>
                <a:gd name="connsiteY56" fmla="*/ 3364 h 1159692"/>
                <a:gd name="connsiteX57" fmla="*/ 593719 w 597083"/>
                <a:gd name="connsiteY57" fmla="*/ 143636 h 1159692"/>
                <a:gd name="connsiteX58" fmla="*/ 453448 w 597083"/>
                <a:gd name="connsiteY58" fmla="*/ 228662 h 1159692"/>
                <a:gd name="connsiteX59" fmla="*/ 368422 w 597083"/>
                <a:gd name="connsiteY59" fmla="*/ 88390 h 1159692"/>
                <a:gd name="connsiteX60" fmla="*/ 508693 w 597083"/>
                <a:gd name="connsiteY60" fmla="*/ 3364 h 1159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97083" h="1159692">
                  <a:moveTo>
                    <a:pt x="47611" y="164963"/>
                  </a:moveTo>
                  <a:cubicBezTo>
                    <a:pt x="59108" y="165631"/>
                    <a:pt x="70350" y="170686"/>
                    <a:pt x="78613" y="179967"/>
                  </a:cubicBezTo>
                  <a:lnTo>
                    <a:pt x="220124" y="338945"/>
                  </a:lnTo>
                  <a:lnTo>
                    <a:pt x="384960" y="280555"/>
                  </a:lnTo>
                  <a:cubicBezTo>
                    <a:pt x="408387" y="272256"/>
                    <a:pt x="434105" y="284520"/>
                    <a:pt x="442403" y="307947"/>
                  </a:cubicBezTo>
                  <a:cubicBezTo>
                    <a:pt x="450702" y="331374"/>
                    <a:pt x="438438" y="357091"/>
                    <a:pt x="415012" y="365390"/>
                  </a:cubicBezTo>
                  <a:lnTo>
                    <a:pt x="219889" y="434509"/>
                  </a:lnTo>
                  <a:cubicBezTo>
                    <a:pt x="208176" y="438658"/>
                    <a:pt x="195890" y="437667"/>
                    <a:pt x="185495" y="432710"/>
                  </a:cubicBezTo>
                  <a:lnTo>
                    <a:pt x="164104" y="408958"/>
                  </a:lnTo>
                  <a:lnTo>
                    <a:pt x="160328" y="407131"/>
                  </a:lnTo>
                  <a:lnTo>
                    <a:pt x="11387" y="239806"/>
                  </a:lnTo>
                  <a:cubicBezTo>
                    <a:pt x="-5137" y="221243"/>
                    <a:pt x="-3484" y="192799"/>
                    <a:pt x="15080" y="176274"/>
                  </a:cubicBezTo>
                  <a:cubicBezTo>
                    <a:pt x="24362" y="168012"/>
                    <a:pt x="36114" y="164295"/>
                    <a:pt x="47611" y="164963"/>
                  </a:cubicBezTo>
                  <a:close/>
                  <a:moveTo>
                    <a:pt x="428951" y="233682"/>
                  </a:moveTo>
                  <a:cubicBezTo>
                    <a:pt x="473735" y="249357"/>
                    <a:pt x="497332" y="298369"/>
                    <a:pt x="481657" y="343153"/>
                  </a:cubicBezTo>
                  <a:cubicBezTo>
                    <a:pt x="448639" y="437483"/>
                    <a:pt x="415621" y="531813"/>
                    <a:pt x="382604" y="626143"/>
                  </a:cubicBezTo>
                  <a:lnTo>
                    <a:pt x="366582" y="653121"/>
                  </a:lnTo>
                  <a:lnTo>
                    <a:pt x="371948" y="661725"/>
                  </a:lnTo>
                  <a:lnTo>
                    <a:pt x="396441" y="808797"/>
                  </a:lnTo>
                  <a:lnTo>
                    <a:pt x="396254" y="814260"/>
                  </a:lnTo>
                  <a:lnTo>
                    <a:pt x="402309" y="819792"/>
                  </a:lnTo>
                  <a:lnTo>
                    <a:pt x="526090" y="1084267"/>
                  </a:lnTo>
                  <a:cubicBezTo>
                    <a:pt x="538131" y="1109995"/>
                    <a:pt x="527036" y="1140615"/>
                    <a:pt x="501307" y="1152657"/>
                  </a:cubicBezTo>
                  <a:lnTo>
                    <a:pt x="496663" y="1154830"/>
                  </a:lnTo>
                  <a:cubicBezTo>
                    <a:pt x="470934" y="1166872"/>
                    <a:pt x="440315" y="1155776"/>
                    <a:pt x="428273" y="1130047"/>
                  </a:cubicBezTo>
                  <a:lnTo>
                    <a:pt x="304492" y="865572"/>
                  </a:lnTo>
                  <a:cubicBezTo>
                    <a:pt x="301482" y="859140"/>
                    <a:pt x="299918" y="852402"/>
                    <a:pt x="299666" y="845726"/>
                  </a:cubicBezTo>
                  <a:lnTo>
                    <a:pt x="300110" y="842894"/>
                  </a:lnTo>
                  <a:lnTo>
                    <a:pt x="289908" y="826538"/>
                  </a:lnTo>
                  <a:lnTo>
                    <a:pt x="269367" y="703194"/>
                  </a:lnTo>
                  <a:lnTo>
                    <a:pt x="218004" y="782191"/>
                  </a:lnTo>
                  <a:lnTo>
                    <a:pt x="218004" y="1028772"/>
                  </a:lnTo>
                  <a:cubicBezTo>
                    <a:pt x="218004" y="1058595"/>
                    <a:pt x="193827" y="1082772"/>
                    <a:pt x="164004" y="1082772"/>
                  </a:cubicBezTo>
                  <a:cubicBezTo>
                    <a:pt x="134181" y="1082772"/>
                    <a:pt x="110004" y="1058595"/>
                    <a:pt x="110004" y="1028772"/>
                  </a:cubicBezTo>
                  <a:lnTo>
                    <a:pt x="110004" y="778586"/>
                  </a:lnTo>
                  <a:lnTo>
                    <a:pt x="110459" y="776330"/>
                  </a:lnTo>
                  <a:lnTo>
                    <a:pt x="110149" y="757730"/>
                  </a:lnTo>
                  <a:cubicBezTo>
                    <a:pt x="111379" y="750823"/>
                    <a:pt x="113985" y="744045"/>
                    <a:pt x="118049" y="737794"/>
                  </a:cubicBezTo>
                  <a:lnTo>
                    <a:pt x="216650" y="586147"/>
                  </a:lnTo>
                  <a:lnTo>
                    <a:pt x="217408" y="585374"/>
                  </a:lnTo>
                  <a:lnTo>
                    <a:pt x="220428" y="569377"/>
                  </a:lnTo>
                  <a:lnTo>
                    <a:pt x="261754" y="451312"/>
                  </a:lnTo>
                  <a:lnTo>
                    <a:pt x="414296" y="397276"/>
                  </a:lnTo>
                  <a:cubicBezTo>
                    <a:pt x="454123" y="383168"/>
                    <a:pt x="474971" y="339446"/>
                    <a:pt x="460865" y="299620"/>
                  </a:cubicBezTo>
                  <a:cubicBezTo>
                    <a:pt x="446757" y="259793"/>
                    <a:pt x="403034" y="238945"/>
                    <a:pt x="363209" y="253052"/>
                  </a:cubicBezTo>
                  <a:lnTo>
                    <a:pt x="332902" y="263789"/>
                  </a:lnTo>
                  <a:lnTo>
                    <a:pt x="336901" y="257054"/>
                  </a:lnTo>
                  <a:cubicBezTo>
                    <a:pt x="359398" y="232260"/>
                    <a:pt x="395363" y="221926"/>
                    <a:pt x="428951" y="233682"/>
                  </a:cubicBezTo>
                  <a:close/>
                  <a:moveTo>
                    <a:pt x="191979" y="95591"/>
                  </a:moveTo>
                  <a:cubicBezTo>
                    <a:pt x="203011" y="98899"/>
                    <a:pt x="212781" y="106414"/>
                    <a:pt x="218674" y="117354"/>
                  </a:cubicBezTo>
                  <a:lnTo>
                    <a:pt x="309401" y="285777"/>
                  </a:lnTo>
                  <a:lnTo>
                    <a:pt x="309770" y="289402"/>
                  </a:lnTo>
                  <a:lnTo>
                    <a:pt x="222763" y="314716"/>
                  </a:lnTo>
                  <a:lnTo>
                    <a:pt x="139439" y="160037"/>
                  </a:lnTo>
                  <a:cubicBezTo>
                    <a:pt x="127652" y="138156"/>
                    <a:pt x="135835" y="110864"/>
                    <a:pt x="157715" y="99078"/>
                  </a:cubicBezTo>
                  <a:cubicBezTo>
                    <a:pt x="168655" y="93184"/>
                    <a:pt x="180949" y="92283"/>
                    <a:pt x="191979" y="95591"/>
                  </a:cubicBezTo>
                  <a:close/>
                  <a:moveTo>
                    <a:pt x="508693" y="3364"/>
                  </a:moveTo>
                  <a:cubicBezTo>
                    <a:pt x="570907" y="18620"/>
                    <a:pt x="608975" y="81422"/>
                    <a:pt x="593719" y="143636"/>
                  </a:cubicBezTo>
                  <a:cubicBezTo>
                    <a:pt x="578463" y="205850"/>
                    <a:pt x="515661" y="243917"/>
                    <a:pt x="453448" y="228662"/>
                  </a:cubicBezTo>
                  <a:cubicBezTo>
                    <a:pt x="391234" y="213406"/>
                    <a:pt x="353166" y="150604"/>
                    <a:pt x="368422" y="88390"/>
                  </a:cubicBezTo>
                  <a:cubicBezTo>
                    <a:pt x="383677" y="26176"/>
                    <a:pt x="446479" y="-11891"/>
                    <a:pt x="508693" y="3364"/>
                  </a:cubicBezTo>
                  <a:close/>
                </a:path>
              </a:pathLst>
            </a:custGeom>
            <a:solidFill>
              <a:srgbClr val="85D8D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820F7839-08EF-4488-B186-5200BF9B4F4D}"/>
              </a:ext>
            </a:extLst>
          </p:cNvPr>
          <p:cNvSpPr txBox="1"/>
          <p:nvPr/>
        </p:nvSpPr>
        <p:spPr>
          <a:xfrm>
            <a:off x="2915816" y="2472188"/>
            <a:ext cx="6084168" cy="4247313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36" tIns="45718" rIns="91436" bIns="45718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Berlin Sans FB" pitchFamily="34" charset="0"/>
              </a:rPr>
              <a:t>4 </a:t>
            </a:r>
            <a:r>
              <a:rPr lang="en-US" dirty="0" err="1" smtClean="0">
                <a:solidFill>
                  <a:srgbClr val="FF0000"/>
                </a:solidFill>
                <a:latin typeface="Berlin Sans FB" pitchFamily="34" charset="0"/>
              </a:rPr>
              <a:t>bagian</a:t>
            </a:r>
            <a:r>
              <a:rPr lang="en-US" dirty="0" smtClean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Berlin Sans FB" pitchFamily="34" charset="0"/>
              </a:rPr>
              <a:t>Tanggungjawab</a:t>
            </a:r>
            <a:r>
              <a:rPr lang="en-US" dirty="0" smtClean="0">
                <a:solidFill>
                  <a:srgbClr val="FF0000"/>
                </a:solidFill>
                <a:latin typeface="Berlin Sans FB" pitchFamily="34" charset="0"/>
              </a:rPr>
              <a:t> Tim </a:t>
            </a:r>
            <a:r>
              <a:rPr lang="en-US" dirty="0" err="1" smtClean="0">
                <a:solidFill>
                  <a:srgbClr val="FF0000"/>
                </a:solidFill>
                <a:latin typeface="Berlin Sans FB" pitchFamily="34" charset="0"/>
              </a:rPr>
              <a:t>Kerja</a:t>
            </a:r>
            <a:endParaRPr lang="en-US" dirty="0" smtClean="0">
              <a:solidFill>
                <a:srgbClr val="FF0000"/>
              </a:solidFill>
              <a:latin typeface="Berlin Sans FB" pitchFamily="34" charset="0"/>
            </a:endParaRPr>
          </a:p>
          <a:p>
            <a:pPr algn="ctr"/>
            <a:endParaRPr lang="en-US" dirty="0" smtClean="0">
              <a:solidFill>
                <a:srgbClr val="FF0000"/>
              </a:solidFill>
              <a:latin typeface="Berlin Sans FB" pitchFamily="34" charset="0"/>
            </a:endParaRPr>
          </a:p>
          <a:p>
            <a:r>
              <a:rPr lang="en-GB" b="1" dirty="0" err="1" smtClean="0"/>
              <a:t>Pertama</a:t>
            </a:r>
            <a:r>
              <a:rPr lang="en-GB" b="1" dirty="0" smtClean="0"/>
              <a:t>, </a:t>
            </a:r>
            <a:r>
              <a:rPr lang="en-GB" b="1" dirty="0" err="1" smtClean="0"/>
              <a:t>melakukan</a:t>
            </a:r>
            <a:r>
              <a:rPr lang="en-GB" b="1" dirty="0" smtClean="0"/>
              <a:t> </a:t>
            </a:r>
            <a:r>
              <a:rPr lang="en-GB" b="1" dirty="0" err="1" smtClean="0"/>
              <a:t>analisis</a:t>
            </a:r>
            <a:r>
              <a:rPr lang="en-GB" b="1" dirty="0" smtClean="0"/>
              <a:t> </a:t>
            </a:r>
            <a:r>
              <a:rPr lang="en-GB" b="1" dirty="0" err="1" smtClean="0"/>
              <a:t>kondisi</a:t>
            </a:r>
            <a:r>
              <a:rPr lang="en-GB" b="1" dirty="0" smtClean="0"/>
              <a:t> </a:t>
            </a:r>
            <a:r>
              <a:rPr lang="en-GB" b="1" dirty="0" err="1" smtClean="0"/>
              <a:t>kampus</a:t>
            </a:r>
            <a:r>
              <a:rPr lang="en-GB" b="1" dirty="0" smtClean="0"/>
              <a:t> </a:t>
            </a:r>
            <a:r>
              <a:rPr lang="en-GB" b="1" dirty="0" err="1" smtClean="0"/>
              <a:t>pada</a:t>
            </a:r>
            <a:r>
              <a:rPr lang="en-GB" b="1" dirty="0" smtClean="0"/>
              <a:t> </a:t>
            </a:r>
            <a:r>
              <a:rPr lang="en-GB" b="1" dirty="0" err="1" smtClean="0"/>
              <a:t>umumnya</a:t>
            </a:r>
            <a:r>
              <a:rPr lang="en-GB" b="1" dirty="0" smtClean="0"/>
              <a:t> </a:t>
            </a:r>
            <a:r>
              <a:rPr lang="en-GB" b="1" dirty="0" err="1" smtClean="0"/>
              <a:t>dan</a:t>
            </a:r>
            <a:r>
              <a:rPr lang="en-GB" b="1" dirty="0" smtClean="0"/>
              <a:t> </a:t>
            </a:r>
            <a:r>
              <a:rPr lang="en-GB" b="1" i="1" dirty="0" smtClean="0"/>
              <a:t>online learning</a:t>
            </a:r>
            <a:r>
              <a:rPr lang="en-GB" b="1" dirty="0" smtClean="0"/>
              <a:t> </a:t>
            </a:r>
            <a:r>
              <a:rPr lang="en-GB" b="1" dirty="0" err="1" smtClean="0"/>
              <a:t>pada</a:t>
            </a:r>
            <a:r>
              <a:rPr lang="en-GB" b="1" dirty="0" smtClean="0"/>
              <a:t> </a:t>
            </a:r>
            <a:r>
              <a:rPr lang="en-GB" b="1" dirty="0" err="1" smtClean="0"/>
              <a:t>khususnya</a:t>
            </a:r>
            <a:r>
              <a:rPr lang="en-GB" b="1" dirty="0" smtClean="0"/>
              <a:t>.</a:t>
            </a:r>
          </a:p>
          <a:p>
            <a:endParaRPr lang="en-GB" b="1" dirty="0"/>
          </a:p>
          <a:p>
            <a:r>
              <a:rPr lang="en-GB" b="1" dirty="0" err="1" smtClean="0"/>
              <a:t>Kedua</a:t>
            </a:r>
            <a:r>
              <a:rPr lang="en-GB" b="1" dirty="0" smtClean="0"/>
              <a:t>, </a:t>
            </a:r>
            <a:r>
              <a:rPr lang="en-GB" b="1" dirty="0" err="1" smtClean="0"/>
              <a:t>fokus</a:t>
            </a:r>
            <a:r>
              <a:rPr lang="en-GB" b="1" dirty="0" smtClean="0"/>
              <a:t> </a:t>
            </a:r>
            <a:r>
              <a:rPr lang="en-GB" b="1" dirty="0" err="1" smtClean="0"/>
              <a:t>pada</a:t>
            </a:r>
            <a:r>
              <a:rPr lang="en-GB" b="1" dirty="0" smtClean="0"/>
              <a:t> </a:t>
            </a:r>
            <a:r>
              <a:rPr lang="en-GB" b="1" dirty="0" err="1" smtClean="0"/>
              <a:t>apa</a:t>
            </a:r>
            <a:r>
              <a:rPr lang="en-GB" b="1" dirty="0" smtClean="0"/>
              <a:t> yang urgent </a:t>
            </a:r>
            <a:r>
              <a:rPr lang="en-GB" b="1" dirty="0" err="1" smtClean="0"/>
              <a:t>untuk</a:t>
            </a:r>
            <a:r>
              <a:rPr lang="en-GB" b="1" dirty="0" smtClean="0"/>
              <a:t> </a:t>
            </a:r>
            <a:r>
              <a:rPr lang="en-GB" b="1" dirty="0" err="1" smtClean="0"/>
              <a:t>dilakukan</a:t>
            </a:r>
            <a:r>
              <a:rPr lang="en-GB" b="1" dirty="0" smtClean="0"/>
              <a:t>, </a:t>
            </a:r>
            <a:r>
              <a:rPr lang="en-GB" b="1" dirty="0" err="1" smtClean="0"/>
              <a:t>perlu</a:t>
            </a:r>
            <a:r>
              <a:rPr lang="en-GB" b="1" dirty="0" smtClean="0"/>
              <a:t> </a:t>
            </a:r>
            <a:r>
              <a:rPr lang="en-GB" b="1" dirty="0" err="1" smtClean="0"/>
              <a:t>diputuskan</a:t>
            </a:r>
            <a:r>
              <a:rPr lang="en-GB" b="1" dirty="0" smtClean="0"/>
              <a:t> </a:t>
            </a:r>
            <a:r>
              <a:rPr lang="en-GB" b="1" dirty="0" err="1" smtClean="0"/>
              <a:t>apa</a:t>
            </a:r>
            <a:r>
              <a:rPr lang="en-GB" b="1" dirty="0" smtClean="0"/>
              <a:t> yang </a:t>
            </a:r>
            <a:r>
              <a:rPr lang="en-GB" b="1" dirty="0" err="1" smtClean="0"/>
              <a:t>harus</a:t>
            </a:r>
            <a:r>
              <a:rPr lang="en-GB" b="1" dirty="0" smtClean="0"/>
              <a:t> </a:t>
            </a:r>
            <a:r>
              <a:rPr lang="en-GB" b="1" dirty="0" err="1" smtClean="0"/>
              <a:t>dilakukan</a:t>
            </a:r>
            <a:r>
              <a:rPr lang="en-GB" b="1" dirty="0" smtClean="0"/>
              <a:t> </a:t>
            </a:r>
            <a:r>
              <a:rPr lang="en-GB" b="1" dirty="0" err="1" smtClean="0"/>
              <a:t>dengan</a:t>
            </a:r>
            <a:r>
              <a:rPr lang="en-GB" b="1" dirty="0" smtClean="0"/>
              <a:t> </a:t>
            </a:r>
            <a:r>
              <a:rPr lang="en-GB" b="1" dirty="0" err="1" smtClean="0"/>
              <a:t>cepat</a:t>
            </a:r>
            <a:r>
              <a:rPr lang="en-GB" b="1" dirty="0" smtClean="0"/>
              <a:t> </a:t>
            </a:r>
            <a:r>
              <a:rPr lang="en-GB" b="1" dirty="0" err="1" smtClean="0"/>
              <a:t>guna</a:t>
            </a:r>
            <a:r>
              <a:rPr lang="en-GB" b="1" dirty="0" smtClean="0"/>
              <a:t> </a:t>
            </a:r>
            <a:r>
              <a:rPr lang="en-GB" b="1" dirty="0" err="1" smtClean="0"/>
              <a:t>merespons</a:t>
            </a:r>
            <a:r>
              <a:rPr lang="en-GB" b="1" dirty="0" smtClean="0"/>
              <a:t> </a:t>
            </a:r>
            <a:r>
              <a:rPr lang="en-GB" b="1" i="1" dirty="0" smtClean="0"/>
              <a:t>consumer needs</a:t>
            </a:r>
          </a:p>
          <a:p>
            <a:endParaRPr lang="en-GB" b="1" i="1" dirty="0"/>
          </a:p>
          <a:p>
            <a:r>
              <a:rPr lang="en-GB" b="1" dirty="0" err="1" smtClean="0"/>
              <a:t>Ketiga</a:t>
            </a:r>
            <a:r>
              <a:rPr lang="en-GB" b="1" dirty="0" smtClean="0"/>
              <a:t>, </a:t>
            </a:r>
            <a:r>
              <a:rPr lang="en-GB" b="1" dirty="0" err="1" smtClean="0"/>
              <a:t>fokus</a:t>
            </a:r>
            <a:r>
              <a:rPr lang="en-GB" b="1" dirty="0" smtClean="0"/>
              <a:t> </a:t>
            </a:r>
            <a:r>
              <a:rPr lang="en-GB" b="1" dirty="0" err="1" smtClean="0"/>
              <a:t>untuk</a:t>
            </a:r>
            <a:r>
              <a:rPr lang="en-GB" b="1" dirty="0" smtClean="0"/>
              <a:t> </a:t>
            </a:r>
            <a:r>
              <a:rPr lang="en-GB" b="1" dirty="0" err="1" smtClean="0"/>
              <a:t>mendesain</a:t>
            </a:r>
            <a:r>
              <a:rPr lang="en-GB" b="1" dirty="0" smtClean="0"/>
              <a:t> </a:t>
            </a:r>
            <a:r>
              <a:rPr lang="en-GB" b="1" i="1" dirty="0" err="1" smtClean="0"/>
              <a:t>portofolio</a:t>
            </a:r>
            <a:r>
              <a:rPr lang="en-GB" b="1" dirty="0" smtClean="0"/>
              <a:t> </a:t>
            </a:r>
            <a:r>
              <a:rPr lang="en-GB" b="1" i="1" dirty="0" smtClean="0"/>
              <a:t>actions</a:t>
            </a:r>
            <a:r>
              <a:rPr lang="en-GB" b="1" dirty="0" smtClean="0"/>
              <a:t> (</a:t>
            </a:r>
            <a:r>
              <a:rPr lang="en-GB" b="1" dirty="0" err="1" smtClean="0"/>
              <a:t>baik</a:t>
            </a:r>
            <a:r>
              <a:rPr lang="en-GB" b="1" dirty="0" smtClean="0"/>
              <a:t> </a:t>
            </a:r>
            <a:r>
              <a:rPr lang="en-GB" b="1" dirty="0" err="1" smtClean="0"/>
              <a:t>jangka</a:t>
            </a:r>
            <a:r>
              <a:rPr lang="en-GB" b="1" dirty="0" smtClean="0"/>
              <a:t> </a:t>
            </a:r>
            <a:r>
              <a:rPr lang="en-GB" b="1" dirty="0" err="1" smtClean="0"/>
              <a:t>pendek</a:t>
            </a:r>
            <a:r>
              <a:rPr lang="en-GB" b="1" dirty="0" smtClean="0"/>
              <a:t> </a:t>
            </a:r>
            <a:r>
              <a:rPr lang="en-GB" b="1" dirty="0" err="1" smtClean="0"/>
              <a:t>maupun</a:t>
            </a:r>
            <a:r>
              <a:rPr lang="en-GB" b="1" dirty="0" smtClean="0"/>
              <a:t> </a:t>
            </a:r>
            <a:r>
              <a:rPr lang="en-GB" b="1" dirty="0" err="1" smtClean="0"/>
              <a:t>jangka</a:t>
            </a:r>
            <a:r>
              <a:rPr lang="en-GB" b="1" dirty="0" smtClean="0"/>
              <a:t> </a:t>
            </a:r>
            <a:r>
              <a:rPr lang="en-GB" b="1" dirty="0" err="1" smtClean="0"/>
              <a:t>panjang</a:t>
            </a:r>
            <a:r>
              <a:rPr lang="en-GB" b="1" dirty="0" smtClean="0"/>
              <a:t>) </a:t>
            </a:r>
            <a:r>
              <a:rPr lang="en-GB" b="1" dirty="0" err="1" smtClean="0"/>
              <a:t>dengan</a:t>
            </a:r>
            <a:r>
              <a:rPr lang="en-GB" b="1" dirty="0" smtClean="0"/>
              <a:t> </a:t>
            </a:r>
            <a:r>
              <a:rPr lang="en-GB" b="1" i="1" dirty="0" smtClean="0"/>
              <a:t>pragmatic operating model</a:t>
            </a:r>
            <a:r>
              <a:rPr lang="en-GB" b="1" dirty="0" smtClean="0"/>
              <a:t> </a:t>
            </a:r>
            <a:r>
              <a:rPr lang="en-GB" b="1" dirty="0" err="1" smtClean="0"/>
              <a:t>guna</a:t>
            </a:r>
            <a:r>
              <a:rPr lang="en-GB" b="1" dirty="0" smtClean="0"/>
              <a:t> </a:t>
            </a:r>
            <a:r>
              <a:rPr lang="en-GB" b="1" dirty="0" err="1" smtClean="0"/>
              <a:t>memperjelas</a:t>
            </a:r>
            <a:r>
              <a:rPr lang="en-GB" b="1" dirty="0" smtClean="0"/>
              <a:t> </a:t>
            </a:r>
            <a:r>
              <a:rPr lang="en-GB" b="1" dirty="0" err="1" smtClean="0"/>
              <a:t>rencana</a:t>
            </a:r>
            <a:r>
              <a:rPr lang="en-GB" b="1" dirty="0" smtClean="0"/>
              <a:t> </a:t>
            </a:r>
            <a:r>
              <a:rPr lang="en-GB" b="1" dirty="0" err="1" smtClean="0"/>
              <a:t>dan</a:t>
            </a:r>
            <a:r>
              <a:rPr lang="en-GB" b="1" dirty="0" smtClean="0"/>
              <a:t> </a:t>
            </a:r>
            <a:r>
              <a:rPr lang="en-GB" b="1" dirty="0" err="1" smtClean="0"/>
              <a:t>tindakan</a:t>
            </a:r>
            <a:r>
              <a:rPr lang="en-GB" b="1" dirty="0" smtClean="0"/>
              <a:t> </a:t>
            </a:r>
            <a:r>
              <a:rPr lang="en-GB" b="1" dirty="0" err="1" smtClean="0"/>
              <a:t>aksi</a:t>
            </a:r>
            <a:r>
              <a:rPr lang="en-GB" b="1" dirty="0" smtClean="0"/>
              <a:t> </a:t>
            </a:r>
            <a:r>
              <a:rPr lang="en-GB" b="1" dirty="0" err="1" smtClean="0"/>
              <a:t>tersebut</a:t>
            </a:r>
            <a:r>
              <a:rPr lang="en-GB" dirty="0" smtClean="0"/>
              <a:t>.</a:t>
            </a:r>
          </a:p>
          <a:p>
            <a:endParaRPr lang="en-GB" b="1" dirty="0"/>
          </a:p>
          <a:p>
            <a:r>
              <a:rPr lang="es-ES" b="1" dirty="0" err="1" smtClean="0"/>
              <a:t>Keempat</a:t>
            </a:r>
            <a:r>
              <a:rPr lang="es-ES" b="1" dirty="0" smtClean="0"/>
              <a:t>, </a:t>
            </a:r>
            <a:r>
              <a:rPr lang="es-ES" b="1" dirty="0" err="1" smtClean="0"/>
              <a:t>menyampaikan</a:t>
            </a:r>
            <a:r>
              <a:rPr lang="es-ES" b="1" dirty="0" smtClean="0"/>
              <a:t> </a:t>
            </a:r>
            <a:r>
              <a:rPr lang="es-ES" b="1" dirty="0" err="1" smtClean="0"/>
              <a:t>rencana</a:t>
            </a:r>
            <a:r>
              <a:rPr lang="es-ES" b="1" dirty="0" smtClean="0"/>
              <a:t> dan </a:t>
            </a:r>
            <a:r>
              <a:rPr lang="es-ES" b="1" dirty="0" err="1" smtClean="0"/>
              <a:t>merespons</a:t>
            </a:r>
            <a:r>
              <a:rPr lang="es-ES" b="1" dirty="0" smtClean="0"/>
              <a:t> </a:t>
            </a:r>
            <a:r>
              <a:rPr lang="es-ES" b="1" dirty="0" err="1" smtClean="0"/>
              <a:t>tanggapan</a:t>
            </a:r>
            <a:r>
              <a:rPr lang="es-ES" b="1" dirty="0" smtClean="0"/>
              <a:t> secara </a:t>
            </a:r>
            <a:r>
              <a:rPr lang="es-ES" b="1" dirty="0" err="1" smtClean="0"/>
              <a:t>fleksibel</a:t>
            </a:r>
            <a:r>
              <a:rPr lang="es-ES" b="1" dirty="0" smtClean="0"/>
              <a:t> dan </a:t>
            </a:r>
            <a:r>
              <a:rPr lang="es-ES" b="1" dirty="0" err="1" smtClean="0"/>
              <a:t>efisien</a:t>
            </a:r>
            <a:r>
              <a:rPr lang="es-ES" dirty="0" smtClean="0"/>
              <a:t>. </a:t>
            </a:r>
            <a:endParaRPr lang="en-US" dirty="0">
              <a:solidFill>
                <a:schemeClr val="tx1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26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en-GB" b="1" dirty="0" err="1" smtClean="0"/>
              <a:t>Langkah</a:t>
            </a:r>
            <a:r>
              <a:rPr lang="en-GB" b="1" dirty="0" smtClean="0"/>
              <a:t> lain yang </a:t>
            </a:r>
            <a:r>
              <a:rPr lang="en-GB" b="1" dirty="0" err="1" smtClean="0"/>
              <a:t>diperlukan</a:t>
            </a:r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3" name="Rectangle 2"/>
          <p:cNvSpPr/>
          <p:nvPr/>
        </p:nvSpPr>
        <p:spPr>
          <a:xfrm>
            <a:off x="683568" y="1997839"/>
            <a:ext cx="7992888" cy="206210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b="1" dirty="0" err="1"/>
              <a:t>memperhatikan</a:t>
            </a:r>
            <a:r>
              <a:rPr lang="en-GB" sz="2800" b="1" dirty="0"/>
              <a:t> </a:t>
            </a:r>
            <a:r>
              <a:rPr lang="en-GB" sz="2800" b="1" dirty="0" err="1"/>
              <a:t>kebutuhan</a:t>
            </a:r>
            <a:r>
              <a:rPr lang="en-GB" sz="2800" b="1" dirty="0"/>
              <a:t> </a:t>
            </a:r>
            <a:r>
              <a:rPr lang="en-GB" sz="2800" b="1" dirty="0" err="1"/>
              <a:t>mahasiswa</a:t>
            </a:r>
            <a:r>
              <a:rPr lang="en-GB" sz="2800" b="1" dirty="0"/>
              <a:t>, </a:t>
            </a:r>
            <a:r>
              <a:rPr lang="en-GB" sz="2800" b="1" dirty="0" err="1"/>
              <a:t>dosen</a:t>
            </a:r>
            <a:r>
              <a:rPr lang="en-GB" sz="2800" b="1" dirty="0"/>
              <a:t>, </a:t>
            </a:r>
            <a:r>
              <a:rPr lang="en-GB" sz="2800" b="1" dirty="0" err="1"/>
              <a:t>dan</a:t>
            </a:r>
            <a:r>
              <a:rPr lang="en-GB" sz="2800" b="1" dirty="0"/>
              <a:t> </a:t>
            </a:r>
            <a:r>
              <a:rPr lang="en-GB" sz="2800" b="1" dirty="0" err="1"/>
              <a:t>ketahanan</a:t>
            </a:r>
            <a:r>
              <a:rPr lang="en-GB" sz="2800" b="1" dirty="0"/>
              <a:t> </a:t>
            </a:r>
            <a:r>
              <a:rPr lang="en-GB" sz="2800" b="1" dirty="0" err="1" smtClean="0"/>
              <a:t>finansial</a:t>
            </a:r>
            <a:r>
              <a:rPr lang="en-GB" sz="2800" b="1" dirty="0" smtClean="0"/>
              <a:t>.</a:t>
            </a:r>
            <a:r>
              <a:rPr lang="en-GB" sz="2800" dirty="0"/>
              <a:t> </a:t>
            </a:r>
            <a:endParaRPr lang="en-GB" sz="2800" dirty="0" smtClean="0"/>
          </a:p>
          <a:p>
            <a:pPr marL="285750" indent="-285750">
              <a:buFontTx/>
              <a:buChar char="-"/>
            </a:pPr>
            <a:r>
              <a:rPr lang="en-GB" dirty="0" err="1" smtClean="0"/>
              <a:t>perlu</a:t>
            </a:r>
            <a:r>
              <a:rPr lang="en-GB" dirty="0" smtClean="0"/>
              <a:t> </a:t>
            </a:r>
            <a:r>
              <a:rPr lang="en-GB" dirty="0" err="1"/>
              <a:t>memperhatikan</a:t>
            </a:r>
            <a:r>
              <a:rPr lang="en-GB" dirty="0"/>
              <a:t> </a:t>
            </a:r>
            <a:r>
              <a:rPr lang="en-GB" dirty="0" err="1"/>
              <a:t>kebutuhan</a:t>
            </a:r>
            <a:r>
              <a:rPr lang="en-GB" dirty="0"/>
              <a:t> yang </a:t>
            </a:r>
            <a:r>
              <a:rPr lang="en-GB" dirty="0" err="1"/>
              <a:t>diperlukan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</a:t>
            </a:r>
            <a:r>
              <a:rPr lang="en-GB" dirty="0" err="1"/>
              <a:t>mahasiswa</a:t>
            </a:r>
            <a:r>
              <a:rPr lang="en-GB" dirty="0"/>
              <a:t> </a:t>
            </a:r>
            <a:r>
              <a:rPr lang="en-GB" dirty="0" err="1"/>
              <a:t>seperti</a:t>
            </a:r>
            <a:r>
              <a:rPr lang="en-GB" dirty="0"/>
              <a:t> </a:t>
            </a:r>
            <a:r>
              <a:rPr lang="en-GB" dirty="0" err="1"/>
              <a:t>melakukan</a:t>
            </a:r>
            <a:r>
              <a:rPr lang="en-GB" dirty="0"/>
              <a:t> </a:t>
            </a:r>
            <a:r>
              <a:rPr lang="en-GB" dirty="0" err="1"/>
              <a:t>optimalisasi</a:t>
            </a:r>
            <a:r>
              <a:rPr lang="en-GB" dirty="0"/>
              <a:t> </a:t>
            </a:r>
            <a:r>
              <a:rPr lang="en-GB" dirty="0" err="1"/>
              <a:t>standar</a:t>
            </a:r>
            <a:r>
              <a:rPr lang="en-GB" dirty="0"/>
              <a:t> </a:t>
            </a:r>
            <a:r>
              <a:rPr lang="en-GB" dirty="0" err="1"/>
              <a:t>pendidikan</a:t>
            </a:r>
            <a:r>
              <a:rPr lang="en-GB" dirty="0"/>
              <a:t> </a:t>
            </a:r>
            <a:r>
              <a:rPr lang="en-GB" dirty="0" err="1"/>
              <a:t>berbasis</a:t>
            </a:r>
            <a:r>
              <a:rPr lang="en-GB" i="1" dirty="0"/>
              <a:t> online</a:t>
            </a:r>
            <a:r>
              <a:rPr lang="en-GB" dirty="0" smtClean="0"/>
              <a:t>.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 </a:t>
            </a:r>
            <a:r>
              <a:rPr lang="en-GB" dirty="0" err="1"/>
              <a:t>Mahasiswa</a:t>
            </a:r>
            <a:r>
              <a:rPr lang="en-GB" dirty="0"/>
              <a:t> </a:t>
            </a:r>
            <a:r>
              <a:rPr lang="en-GB" dirty="0" err="1"/>
              <a:t>membutuhkan</a:t>
            </a:r>
            <a:r>
              <a:rPr lang="en-GB" dirty="0"/>
              <a:t> </a:t>
            </a:r>
            <a:r>
              <a:rPr lang="en-GB" dirty="0" err="1"/>
              <a:t>pengalaman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i="1" dirty="0"/>
              <a:t>online</a:t>
            </a:r>
            <a:r>
              <a:rPr lang="en-GB" dirty="0"/>
              <a:t> yang </a:t>
            </a:r>
            <a:r>
              <a:rPr lang="en-GB" dirty="0" err="1"/>
              <a:t>menarik</a:t>
            </a:r>
            <a:r>
              <a:rPr lang="en-GB" dirty="0"/>
              <a:t>, </a:t>
            </a:r>
            <a:r>
              <a:rPr lang="en-GB" dirty="0" smtClean="0">
                <a:sym typeface="Wingdings" pitchFamily="2" charset="2"/>
              </a:rPr>
              <a:t></a:t>
            </a:r>
            <a:r>
              <a:rPr lang="en-GB" dirty="0" err="1" smtClean="0">
                <a:sym typeface="Wingdings" pitchFamily="2" charset="2"/>
              </a:rPr>
              <a:t>konten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menarik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untuk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meningkatkan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minat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belajar</a:t>
            </a:r>
            <a:r>
              <a:rPr lang="en-GB" dirty="0" smtClean="0">
                <a:sym typeface="Wingdings" pitchFamily="2" charset="2"/>
              </a:rPr>
              <a:t> </a:t>
            </a:r>
            <a:r>
              <a:rPr lang="en-GB" dirty="0" err="1" smtClean="0">
                <a:sym typeface="Wingdings" pitchFamily="2" charset="2"/>
              </a:rPr>
              <a:t>mahasiswa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17032" y="4221088"/>
            <a:ext cx="7959423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 err="1"/>
              <a:t>fokus</a:t>
            </a:r>
            <a:r>
              <a:rPr lang="en-GB" b="1" dirty="0"/>
              <a:t> </a:t>
            </a:r>
            <a:r>
              <a:rPr lang="en-GB" b="1" dirty="0" err="1"/>
              <a:t>pada</a:t>
            </a:r>
            <a:r>
              <a:rPr lang="en-GB" b="1" dirty="0"/>
              <a:t> </a:t>
            </a:r>
            <a:r>
              <a:rPr lang="en-GB" b="1" dirty="0" err="1"/>
              <a:t>pendaftaran</a:t>
            </a:r>
            <a:r>
              <a:rPr lang="en-GB" b="1" dirty="0"/>
              <a:t> </a:t>
            </a:r>
            <a:r>
              <a:rPr lang="en-GB" b="1" dirty="0" err="1"/>
              <a:t>mahasiswa</a:t>
            </a:r>
            <a:r>
              <a:rPr lang="en-GB" b="1" dirty="0"/>
              <a:t> </a:t>
            </a:r>
            <a:r>
              <a:rPr lang="en-GB" b="1" dirty="0" err="1"/>
              <a:t>baru</a:t>
            </a:r>
            <a:r>
              <a:rPr lang="en-GB" b="1" dirty="0"/>
              <a:t> </a:t>
            </a:r>
            <a:r>
              <a:rPr lang="en-GB" b="1" dirty="0" err="1"/>
              <a:t>dan</a:t>
            </a:r>
            <a:r>
              <a:rPr lang="en-GB" b="1" dirty="0"/>
              <a:t> proses </a:t>
            </a:r>
            <a:r>
              <a:rPr lang="en-GB" b="1" dirty="0" err="1"/>
              <a:t>pengajaran</a:t>
            </a:r>
            <a:r>
              <a:rPr lang="en-GB" b="1" dirty="0"/>
              <a:t> </a:t>
            </a:r>
            <a:r>
              <a:rPr lang="en-GB" b="1" dirty="0" err="1"/>
              <a:t>tahun</a:t>
            </a:r>
            <a:r>
              <a:rPr lang="en-GB" b="1" dirty="0"/>
              <a:t> </a:t>
            </a:r>
            <a:r>
              <a:rPr lang="en-GB" b="1" dirty="0" err="1"/>
              <a:t>akademik</a:t>
            </a:r>
            <a:r>
              <a:rPr lang="en-GB" b="1" dirty="0"/>
              <a:t> </a:t>
            </a:r>
            <a:r>
              <a:rPr lang="en-GB" b="1" dirty="0" err="1"/>
              <a:t>selanjutnya</a:t>
            </a:r>
            <a:r>
              <a:rPr lang="en-GB" b="1" dirty="0"/>
              <a:t>.</a:t>
            </a:r>
            <a:r>
              <a:rPr lang="en-GB" dirty="0"/>
              <a:t> </a:t>
            </a:r>
            <a:r>
              <a:rPr lang="en-GB" dirty="0" smtClean="0"/>
              <a:t>-</a:t>
            </a:r>
            <a:r>
              <a:rPr lang="en-GB" dirty="0" smtClean="0">
                <a:sym typeface="Wingdings" pitchFamily="2" charset="2"/>
              </a:rPr>
              <a:t></a:t>
            </a:r>
            <a:r>
              <a:rPr lang="en-GB" dirty="0" err="1"/>
              <a:t>mendirikan</a:t>
            </a:r>
            <a:r>
              <a:rPr lang="en-GB" dirty="0"/>
              <a:t> </a:t>
            </a:r>
            <a:r>
              <a:rPr lang="en-GB" i="1" dirty="0"/>
              <a:t>command </a:t>
            </a:r>
            <a:r>
              <a:rPr lang="en-GB" i="1" dirty="0" err="1"/>
              <a:t>center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mengelola</a:t>
            </a:r>
            <a:r>
              <a:rPr lang="en-GB" dirty="0"/>
              <a:t> </a:t>
            </a:r>
            <a:r>
              <a:rPr lang="en-GB" dirty="0" err="1"/>
              <a:t>aktivitas</a:t>
            </a:r>
            <a:r>
              <a:rPr lang="en-GB" dirty="0"/>
              <a:t> </a:t>
            </a:r>
            <a:r>
              <a:rPr lang="en-GB" dirty="0" err="1"/>
              <a:t>mahasiswa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khususnya</a:t>
            </a:r>
            <a:r>
              <a:rPr lang="en-GB" dirty="0"/>
              <a:t> </a:t>
            </a:r>
            <a:r>
              <a:rPr lang="en-GB" dirty="0" err="1"/>
              <a:t>sebagai</a:t>
            </a:r>
            <a:r>
              <a:rPr lang="en-GB" dirty="0"/>
              <a:t> </a:t>
            </a:r>
            <a:r>
              <a:rPr lang="en-GB" dirty="0" err="1"/>
              <a:t>pusat</a:t>
            </a:r>
            <a:r>
              <a:rPr lang="en-GB" dirty="0"/>
              <a:t> </a:t>
            </a:r>
            <a:r>
              <a:rPr lang="en-GB" dirty="0" err="1"/>
              <a:t>informasi</a:t>
            </a:r>
            <a:r>
              <a:rPr lang="en-GB" dirty="0"/>
              <a:t> </a:t>
            </a:r>
            <a:r>
              <a:rPr lang="en-GB" dirty="0" err="1"/>
              <a:t>bagi</a:t>
            </a:r>
            <a:r>
              <a:rPr lang="en-GB" dirty="0"/>
              <a:t> </a:t>
            </a:r>
            <a:r>
              <a:rPr lang="en-GB" dirty="0" err="1"/>
              <a:t>mahasiswa</a:t>
            </a:r>
            <a:r>
              <a:rPr lang="en-GB" dirty="0"/>
              <a:t> </a:t>
            </a:r>
            <a:r>
              <a:rPr lang="en-GB" dirty="0" smtClean="0"/>
              <a:t>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90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01408" y="889844"/>
            <a:ext cx="7703039" cy="35702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b="1" dirty="0" err="1"/>
              <a:t>Memetakan</a:t>
            </a:r>
            <a:r>
              <a:rPr lang="en-GB" sz="2800" b="1" dirty="0"/>
              <a:t> </a:t>
            </a:r>
            <a:r>
              <a:rPr lang="en-GB" sz="2800" b="1" dirty="0" err="1"/>
              <a:t>Potensi</a:t>
            </a:r>
            <a:r>
              <a:rPr lang="en-GB" b="1" dirty="0"/>
              <a:t/>
            </a:r>
            <a:br>
              <a:rPr lang="en-GB" b="1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err="1" smtClean="0"/>
              <a:t>pemimpin</a:t>
            </a:r>
            <a:r>
              <a:rPr lang="en-GB" dirty="0" smtClean="0"/>
              <a:t> </a:t>
            </a:r>
            <a:r>
              <a:rPr lang="en-GB" dirty="0" err="1" smtClean="0"/>
              <a:t>perguruan</a:t>
            </a:r>
            <a:r>
              <a:rPr lang="en-GB" dirty="0" smtClean="0"/>
              <a:t> </a:t>
            </a:r>
            <a:r>
              <a:rPr lang="en-GB" dirty="0" err="1" smtClean="0"/>
              <a:t>tinggi</a:t>
            </a:r>
            <a:r>
              <a:rPr lang="en-GB" dirty="0" smtClean="0"/>
              <a:t>  </a:t>
            </a:r>
            <a:r>
              <a:rPr lang="en-GB" dirty="0" err="1"/>
              <a:t>perlu</a:t>
            </a:r>
            <a:r>
              <a:rPr lang="en-GB" dirty="0"/>
              <a:t> </a:t>
            </a:r>
            <a:r>
              <a:rPr lang="en-GB" dirty="0" err="1"/>
              <a:t>memetakan</a:t>
            </a:r>
            <a:r>
              <a:rPr lang="en-GB" dirty="0"/>
              <a:t> </a:t>
            </a:r>
            <a:r>
              <a:rPr lang="en-GB" dirty="0" err="1"/>
              <a:t>potensi</a:t>
            </a:r>
            <a:r>
              <a:rPr lang="en-GB" dirty="0"/>
              <a:t> </a:t>
            </a:r>
            <a:r>
              <a:rPr lang="en-GB" dirty="0" err="1"/>
              <a:t>kerusakan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mencari</a:t>
            </a:r>
            <a:r>
              <a:rPr lang="en-GB" dirty="0"/>
              <a:t> </a:t>
            </a:r>
            <a:r>
              <a:rPr lang="en-GB" dirty="0" err="1"/>
              <a:t>alternatif</a:t>
            </a:r>
            <a:r>
              <a:rPr lang="en-GB" dirty="0"/>
              <a:t> </a:t>
            </a:r>
            <a:r>
              <a:rPr lang="en-GB" dirty="0" err="1"/>
              <a:t>solusi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beragam</a:t>
            </a:r>
            <a:r>
              <a:rPr lang="en-GB" dirty="0"/>
              <a:t> </a:t>
            </a:r>
            <a:r>
              <a:rPr lang="en-GB" dirty="0" err="1"/>
              <a:t>skenario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memecahkan</a:t>
            </a:r>
            <a:r>
              <a:rPr lang="en-GB" dirty="0"/>
              <a:t> </a:t>
            </a:r>
            <a:r>
              <a:rPr lang="en-GB" dirty="0" err="1"/>
              <a:t>masalah</a:t>
            </a:r>
            <a:r>
              <a:rPr lang="en-GB" dirty="0"/>
              <a:t> </a:t>
            </a:r>
            <a:r>
              <a:rPr lang="en-GB" dirty="0" err="1"/>
              <a:t>tersebut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err="1"/>
              <a:t>Perencanaan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jangka</a:t>
            </a:r>
            <a:r>
              <a:rPr lang="en-GB" dirty="0"/>
              <a:t> </a:t>
            </a:r>
            <a:r>
              <a:rPr lang="en-GB" dirty="0" err="1"/>
              <a:t>pendek</a:t>
            </a:r>
            <a:r>
              <a:rPr lang="en-GB" dirty="0"/>
              <a:t> </a:t>
            </a:r>
            <a:r>
              <a:rPr lang="en-GB" dirty="0" err="1"/>
              <a:t>maupun</a:t>
            </a:r>
            <a:r>
              <a:rPr lang="en-GB" dirty="0"/>
              <a:t> </a:t>
            </a:r>
            <a:r>
              <a:rPr lang="en-GB" dirty="0" err="1"/>
              <a:t>jangka</a:t>
            </a:r>
            <a:r>
              <a:rPr lang="en-GB" dirty="0"/>
              <a:t> </a:t>
            </a:r>
            <a:r>
              <a:rPr lang="en-GB" dirty="0" err="1"/>
              <a:t>panjang</a:t>
            </a:r>
            <a:r>
              <a:rPr lang="en-GB" dirty="0"/>
              <a:t> </a:t>
            </a:r>
            <a:r>
              <a:rPr lang="en-GB" dirty="0" err="1"/>
              <a:t>diperlukan</a:t>
            </a:r>
            <a:r>
              <a:rPr lang="en-GB" dirty="0"/>
              <a:t> agar </a:t>
            </a:r>
            <a:r>
              <a:rPr lang="en-GB" dirty="0" err="1" smtClean="0"/>
              <a:t>perguruan</a:t>
            </a:r>
            <a:r>
              <a:rPr lang="en-GB" dirty="0" smtClean="0"/>
              <a:t> </a:t>
            </a:r>
            <a:r>
              <a:rPr lang="en-GB" dirty="0" err="1" smtClean="0"/>
              <a:t>tinggi</a:t>
            </a:r>
            <a:r>
              <a:rPr lang="en-GB" dirty="0" smtClean="0"/>
              <a:t>  </a:t>
            </a:r>
            <a:r>
              <a:rPr lang="en-GB" dirty="0" err="1"/>
              <a:t>tetap</a:t>
            </a:r>
            <a:r>
              <a:rPr lang="en-GB" dirty="0"/>
              <a:t> </a:t>
            </a:r>
            <a:r>
              <a:rPr lang="en-GB" dirty="0" err="1"/>
              <a:t>menunjukkan</a:t>
            </a:r>
            <a:r>
              <a:rPr lang="en-GB" dirty="0"/>
              <a:t> </a:t>
            </a:r>
            <a:r>
              <a:rPr lang="en-GB" dirty="0" err="1"/>
              <a:t>produktifitas</a:t>
            </a:r>
            <a:r>
              <a:rPr lang="en-GB" dirty="0"/>
              <a:t> di </a:t>
            </a:r>
            <a:r>
              <a:rPr lang="en-GB" dirty="0" err="1"/>
              <a:t>tengah</a:t>
            </a:r>
            <a:r>
              <a:rPr lang="en-GB" dirty="0"/>
              <a:t> </a:t>
            </a:r>
            <a:r>
              <a:rPr lang="en-GB" dirty="0" err="1"/>
              <a:t>wabah</a:t>
            </a:r>
            <a:r>
              <a:rPr lang="en-GB" dirty="0"/>
              <a:t> </a:t>
            </a:r>
            <a:r>
              <a:rPr lang="en-GB" dirty="0" err="1"/>
              <a:t>ini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mampu</a:t>
            </a:r>
            <a:r>
              <a:rPr lang="en-GB" dirty="0"/>
              <a:t> </a:t>
            </a:r>
            <a:r>
              <a:rPr lang="en-GB" dirty="0" err="1"/>
              <a:t>mengakomodasi</a:t>
            </a:r>
            <a:r>
              <a:rPr lang="en-GB" dirty="0"/>
              <a:t> </a:t>
            </a:r>
            <a:r>
              <a:rPr lang="en-GB" i="1" dirty="0"/>
              <a:t>consumer needs</a:t>
            </a:r>
            <a:r>
              <a:rPr lang="en-GB" dirty="0"/>
              <a:t>. </a:t>
            </a:r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/>
              <a:t>demikian</a:t>
            </a:r>
            <a:r>
              <a:rPr lang="en-GB" dirty="0"/>
              <a:t> </a:t>
            </a:r>
            <a:r>
              <a:rPr lang="en-GB" dirty="0" err="1"/>
              <a:t>diharapkan</a:t>
            </a:r>
            <a:r>
              <a:rPr lang="en-GB" dirty="0"/>
              <a:t> </a:t>
            </a:r>
            <a:r>
              <a:rPr lang="en-GB" dirty="0" err="1"/>
              <a:t>perguruan</a:t>
            </a:r>
            <a:r>
              <a:rPr lang="en-GB" dirty="0"/>
              <a:t> </a:t>
            </a:r>
            <a:r>
              <a:rPr lang="en-GB" dirty="0" err="1"/>
              <a:t>tinggi</a:t>
            </a:r>
            <a:r>
              <a:rPr lang="en-GB" dirty="0"/>
              <a:t> </a:t>
            </a:r>
            <a:r>
              <a:rPr lang="en-GB" dirty="0" err="1"/>
              <a:t>mampu</a:t>
            </a:r>
            <a:r>
              <a:rPr lang="en-GB" dirty="0"/>
              <a:t> </a:t>
            </a:r>
            <a:r>
              <a:rPr lang="en-GB" dirty="0" err="1"/>
              <a:t>menghadirkan</a:t>
            </a:r>
            <a:r>
              <a:rPr lang="en-GB" dirty="0"/>
              <a:t> </a:t>
            </a:r>
            <a:r>
              <a:rPr lang="en-GB" dirty="0" err="1"/>
              <a:t>skenario</a:t>
            </a:r>
            <a:r>
              <a:rPr lang="en-GB" dirty="0"/>
              <a:t> </a:t>
            </a:r>
            <a:r>
              <a:rPr lang="en-GB" i="1" dirty="0"/>
              <a:t>new normal</a:t>
            </a:r>
            <a:r>
              <a:rPr lang="en-GB" dirty="0"/>
              <a:t> yang </a:t>
            </a:r>
            <a:r>
              <a:rPr lang="en-GB" dirty="0" err="1"/>
              <a:t>efektif</a:t>
            </a:r>
            <a:r>
              <a:rPr lang="en-GB" dirty="0"/>
              <a:t> </a:t>
            </a:r>
            <a:r>
              <a:rPr lang="en-GB" dirty="0" err="1"/>
              <a:t>guna</a:t>
            </a:r>
            <a:r>
              <a:rPr lang="en-GB" dirty="0"/>
              <a:t> </a:t>
            </a:r>
            <a:r>
              <a:rPr lang="en-GB" dirty="0" err="1"/>
              <a:t>menunjang</a:t>
            </a:r>
            <a:r>
              <a:rPr lang="en-GB" dirty="0"/>
              <a:t> </a:t>
            </a:r>
            <a:r>
              <a:rPr lang="en-GB" dirty="0" err="1"/>
              <a:t>produktivitas</a:t>
            </a:r>
            <a:r>
              <a:rPr lang="en-GB" dirty="0"/>
              <a:t> </a:t>
            </a:r>
            <a:r>
              <a:rPr lang="en-GB" dirty="0" err="1"/>
              <a:t>sektor</a:t>
            </a:r>
            <a:r>
              <a:rPr lang="en-GB" dirty="0"/>
              <a:t> </a:t>
            </a:r>
            <a:r>
              <a:rPr lang="en-GB" dirty="0" err="1"/>
              <a:t>pendidikan</a:t>
            </a:r>
            <a:endParaRPr lang="en-GB" dirty="0"/>
          </a:p>
          <a:p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7371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3960440" cy="6450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6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9" y="332656"/>
            <a:ext cx="8431091" cy="6048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1331640" y="548680"/>
            <a:ext cx="194421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47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Pendaftaran</a:t>
            </a:r>
            <a:r>
              <a:rPr lang="en-GB" dirty="0" smtClean="0"/>
              <a:t> </a:t>
            </a:r>
            <a:r>
              <a:rPr lang="en-GB" dirty="0" err="1" smtClean="0"/>
              <a:t>Maba</a:t>
            </a:r>
            <a:r>
              <a:rPr lang="en-GB" dirty="0" smtClean="0"/>
              <a:t> online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64276"/>
            <a:ext cx="8712968" cy="5561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3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742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Left Arrow 2"/>
          <p:cNvSpPr/>
          <p:nvPr/>
        </p:nvSpPr>
        <p:spPr>
          <a:xfrm>
            <a:off x="4304928" y="5661248"/>
            <a:ext cx="1296144" cy="720080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2960828" y="5229200"/>
            <a:ext cx="1080120" cy="1440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84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00989"/>
            <a:ext cx="4572000" cy="695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ight Arrow 3"/>
          <p:cNvSpPr/>
          <p:nvPr/>
        </p:nvSpPr>
        <p:spPr>
          <a:xfrm>
            <a:off x="6858000" y="2780928"/>
            <a:ext cx="954360" cy="597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Left Arrow 4"/>
          <p:cNvSpPr/>
          <p:nvPr/>
        </p:nvSpPr>
        <p:spPr>
          <a:xfrm>
            <a:off x="1115616" y="3079716"/>
            <a:ext cx="720080" cy="493300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89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3751"/>
            <a:ext cx="8229600" cy="1143000"/>
          </a:xfrm>
        </p:spPr>
        <p:txBody>
          <a:bodyPr/>
          <a:lstStyle/>
          <a:p>
            <a:r>
              <a:rPr lang="en-GB" dirty="0" smtClean="0"/>
              <a:t>Workshop </a:t>
            </a:r>
            <a:r>
              <a:rPr lang="en-GB" dirty="0"/>
              <a:t>M</a:t>
            </a:r>
            <a:r>
              <a:rPr lang="en-GB" dirty="0" smtClean="0"/>
              <a:t>oodle </a:t>
            </a:r>
            <a:r>
              <a:rPr lang="en-GB" dirty="0" err="1" smtClean="0"/>
              <a:t>aplication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1"/>
            <a:ext cx="8532440" cy="5544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90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315349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Workshop Moodle </a:t>
            </a:r>
            <a:r>
              <a:rPr lang="en-GB" dirty="0" err="1" smtClean="0"/>
              <a:t>Aplication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8088981" cy="594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682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International conference </a:t>
            </a:r>
            <a:br>
              <a:rPr lang="en-GB" dirty="0" smtClean="0"/>
            </a:br>
            <a:r>
              <a:rPr lang="en-GB" dirty="0" smtClean="0"/>
              <a:t>(Thailand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philippine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45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8801" cy="50151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International conference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76149"/>
            <a:ext cx="7824441" cy="608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91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Seminar international</a:t>
            </a:r>
            <a:endParaRPr lang="en-GB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5"/>
            <a:ext cx="9163050" cy="459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4211960" y="1844824"/>
            <a:ext cx="1224136" cy="144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14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Seminar international </a:t>
            </a:r>
            <a:endParaRPr lang="en-GB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63050" cy="5029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67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dirty="0" err="1" smtClean="0"/>
              <a:t>Kuliah</a:t>
            </a:r>
            <a:r>
              <a:rPr lang="en-GB" dirty="0" smtClean="0"/>
              <a:t> </a:t>
            </a:r>
            <a:r>
              <a:rPr lang="en-GB" dirty="0" err="1" smtClean="0"/>
              <a:t>Pakar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44919"/>
            <a:ext cx="8784976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83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/>
          <a:lstStyle/>
          <a:p>
            <a:r>
              <a:rPr lang="en-GB" dirty="0" smtClean="0">
                <a:latin typeface="Agency FB" pitchFamily="34" charset="0"/>
              </a:rPr>
              <a:t>Masker </a:t>
            </a:r>
            <a:r>
              <a:rPr lang="en-GB" dirty="0" err="1" smtClean="0">
                <a:latin typeface="Agency FB" pitchFamily="34" charset="0"/>
              </a:rPr>
              <a:t>ku</a:t>
            </a:r>
            <a:r>
              <a:rPr lang="en-GB" dirty="0" smtClean="0">
                <a:latin typeface="Agency FB" pitchFamily="34" charset="0"/>
              </a:rPr>
              <a:t> </a:t>
            </a:r>
            <a:r>
              <a:rPr lang="en-GB" dirty="0" err="1" smtClean="0">
                <a:latin typeface="Agency FB" pitchFamily="34" charset="0"/>
              </a:rPr>
              <a:t>Menjagamu</a:t>
            </a:r>
            <a:r>
              <a:rPr lang="en-GB" dirty="0" smtClean="0">
                <a:latin typeface="Agency FB" pitchFamily="34" charset="0"/>
              </a:rPr>
              <a:t> </a:t>
            </a:r>
            <a:r>
              <a:rPr lang="en-GB" dirty="0" err="1" smtClean="0">
                <a:latin typeface="Agency FB" pitchFamily="34" charset="0"/>
              </a:rPr>
              <a:t>dan</a:t>
            </a:r>
            <a:r>
              <a:rPr lang="en-GB" dirty="0" smtClean="0">
                <a:latin typeface="Agency FB" pitchFamily="34" charset="0"/>
              </a:rPr>
              <a:t> </a:t>
            </a:r>
            <a:r>
              <a:rPr lang="en-GB" dirty="0" err="1" smtClean="0">
                <a:latin typeface="Agency FB" pitchFamily="34" charset="0"/>
              </a:rPr>
              <a:t>Maskermu</a:t>
            </a:r>
            <a:r>
              <a:rPr lang="en-GB" dirty="0" smtClean="0">
                <a:latin typeface="Agency FB" pitchFamily="34" charset="0"/>
              </a:rPr>
              <a:t> </a:t>
            </a:r>
            <a:r>
              <a:rPr lang="en-GB" dirty="0" err="1" smtClean="0">
                <a:latin typeface="Agency FB" pitchFamily="34" charset="0"/>
              </a:rPr>
              <a:t>Menjagaku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“</a:t>
            </a:r>
            <a:r>
              <a:rPr lang="en-GB" b="1" i="1" dirty="0" smtClean="0"/>
              <a:t>Salam </a:t>
            </a:r>
            <a:r>
              <a:rPr lang="en-GB" b="1" i="1" dirty="0" err="1" smtClean="0"/>
              <a:t>Sehat</a:t>
            </a:r>
            <a:r>
              <a:rPr lang="en-GB" b="1" i="1" dirty="0" smtClean="0"/>
              <a:t>”</a:t>
            </a:r>
            <a:endParaRPr lang="en-GB" b="1" dirty="0"/>
          </a:p>
        </p:txBody>
      </p:sp>
      <p:pic>
        <p:nvPicPr>
          <p:cNvPr id="13314" name="Picture 2" descr="_Pic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84984"/>
            <a:ext cx="7344816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09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719</TotalTime>
  <Words>594</Words>
  <Application>Microsoft Office PowerPoint</Application>
  <PresentationFormat>On-screen Show (4:3)</PresentationFormat>
  <Paragraphs>61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Strategi Menghadapi New normal di Tingkat Institusi Pendidikan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Skenario "New Normal" Perguruan Tinggi  </vt:lpstr>
      <vt:lpstr>research</vt:lpstr>
      <vt:lpstr>Tantangan Perguruan Tinggi di masa Pandemi Covid 19</vt:lpstr>
      <vt:lpstr>Langkah-langkah Menjawab Skenario New Normal Pada Perguruan Tinggi</vt:lpstr>
      <vt:lpstr>Langkah lain yang diperlukan </vt:lpstr>
      <vt:lpstr>PowerPoint Presentation</vt:lpstr>
      <vt:lpstr>PowerPoint Presentation</vt:lpstr>
      <vt:lpstr>PowerPoint Presentation</vt:lpstr>
      <vt:lpstr>Pendaftaran Maba online </vt:lpstr>
      <vt:lpstr>PowerPoint Presentation</vt:lpstr>
      <vt:lpstr>PowerPoint Presentation</vt:lpstr>
      <vt:lpstr>Workshop Moodle aplication</vt:lpstr>
      <vt:lpstr>Workshop Moodle Aplication</vt:lpstr>
      <vt:lpstr>International conference  (Thailand dan philippine)</vt:lpstr>
      <vt:lpstr>International conference</vt:lpstr>
      <vt:lpstr>Seminar international</vt:lpstr>
      <vt:lpstr>Seminar international </vt:lpstr>
      <vt:lpstr>Kuliah Pakar</vt:lpstr>
      <vt:lpstr>Masker ku Menjagamu dan Maskermu Menjagaku “Salam Sehat”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ismail - [2010]</cp:lastModifiedBy>
  <cp:revision>27</cp:revision>
  <dcterms:created xsi:type="dcterms:W3CDTF">2020-07-03T14:45:43Z</dcterms:created>
  <dcterms:modified xsi:type="dcterms:W3CDTF">2020-07-04T07:55:11Z</dcterms:modified>
</cp:coreProperties>
</file>